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0692000" cy="6001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pPr>
              <a:defRPr sz="1200" b="1">
                <a:solidFill>
                  <a:srgbClr val="0B3C5D"/>
                </a:solidFill>
                <a:latin typeface="Helvetica-Bold"/>
              </a:defRPr>
            </a:pPr>
            <a:r>
              <a:t>Monthly revenue, FY2025 ($M)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Monthly revenue ($M)</c:v>
                </c:pt>
              </c:strCache>
            </c:strRef>
          </c:tx>
          <c:spPr>
            <a:solidFill>
              <a:srgbClr val="1D7874"/>
            </a:solidFill>
          </c:spPr>
          <c:cat>
            <c:strRef>
              <c:f>Sheet1!$A$2:$A$13</c:f>
              <c:strCache>
                <c:ptCount val="12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5.661</c:v>
                </c:pt>
                <c:pt idx="1">
                  <c:v>4.408</c:v>
                </c:pt>
                <c:pt idx="2">
                  <c:v>5.234</c:v>
                </c:pt>
                <c:pt idx="3">
                  <c:v>6.858</c:v>
                </c:pt>
                <c:pt idx="4">
                  <c:v>4.558</c:v>
                </c:pt>
                <c:pt idx="5">
                  <c:v>4.767</c:v>
                </c:pt>
                <c:pt idx="6">
                  <c:v>4.717</c:v>
                </c:pt>
                <c:pt idx="7">
                  <c:v>3.694</c:v>
                </c:pt>
                <c:pt idx="8">
                  <c:v>6.576</c:v>
                </c:pt>
                <c:pt idx="9">
                  <c:v>7.98</c:v>
                </c:pt>
                <c:pt idx="10">
                  <c:v>6.711</c:v>
                </c:pt>
                <c:pt idx="11">
                  <c:v>7.982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2B2B2B"/>
            </a:solidFill>
          </a:ln>
        </c:spPr>
        <c:txPr>
          <a:bodyPr/>
          <a:lstStyle/>
          <a:p>
            <a:pPr>
              <a:defRPr sz="1000">
                <a:solidFill>
                  <a:srgbClr val="2B2B2B"/>
                </a:solidFill>
                <a:latin typeface="Helvetica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F2F4F5"/>
              </a:solidFill>
            </a:ln>
          </c:spPr>
        </c:majorGridlines>
        <c:majorTickMark val="out"/>
        <c:minorTickMark val="none"/>
        <c:tickLblPos val="nextTo"/>
        <c:spPr>
          <a:ln>
            <a:solidFill>
              <a:srgbClr val="2B2B2B"/>
            </a:solidFill>
          </a:ln>
        </c:spPr>
        <c:txPr>
          <a:bodyPr/>
          <a:lstStyle/>
          <a:p>
            <a:pPr>
              <a:defRPr sz="1000">
                <a:solidFill>
                  <a:srgbClr val="2B2B2B"/>
                </a:solidFill>
                <a:latin typeface="Helvetica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000">
          <a:solidFill>
            <a:srgbClr val="2B2B2B"/>
          </a:solidFill>
          <a:latin typeface="Helvetica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pPr>
              <a:defRPr sz="1200" b="1">
                <a:solidFill>
                  <a:srgbClr val="0B3C5D"/>
                </a:solidFill>
                <a:latin typeface="Helvetica-Bold"/>
              </a:defRPr>
            </a:pPr>
            <a:r>
              <a:t>Gross margin, FY2024 vs FY2025 (%)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FY2024</c:v>
                </c:pt>
              </c:strCache>
            </c:strRef>
          </c:tx>
          <c:spPr>
            <a:solidFill>
              <a:srgbClr val="1D7874"/>
            </a:solidFill>
          </c:spPr>
          <c:cat>
            <c:strRef>
              <c:f>Sheet1!$A$2:$A$2</c:f>
              <c:strCache>
                <c:ptCount val="1"/>
                <c:pt idx="0">
                  <c:v>Gross margin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30.4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FY2025</c:v>
                </c:pt>
              </c:strCache>
            </c:strRef>
          </c:tx>
          <c:spPr>
            <a:solidFill>
              <a:srgbClr val="C9A227"/>
            </a:solidFill>
          </c:spPr>
          <c:cat>
            <c:strRef>
              <c:f>Sheet1!$A$2:$A$2</c:f>
              <c:strCache>
                <c:ptCount val="1"/>
                <c:pt idx="0">
                  <c:v>Gross margin</c:v>
                </c:pt>
              </c:strCache>
            </c: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30.0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2B2B2B"/>
            </a:solidFill>
          </a:ln>
        </c:spPr>
        <c:txPr>
          <a:bodyPr/>
          <a:lstStyle/>
          <a:p>
            <a:pPr>
              <a:defRPr sz="1000">
                <a:solidFill>
                  <a:srgbClr val="2B2B2B"/>
                </a:solidFill>
                <a:latin typeface="Helvetica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F2F4F5"/>
              </a:solidFill>
            </a:ln>
          </c:spPr>
        </c:majorGridlines>
        <c:majorTickMark val="out"/>
        <c:minorTickMark val="none"/>
        <c:tickLblPos val="nextTo"/>
        <c:spPr>
          <a:ln>
            <a:solidFill>
              <a:srgbClr val="2B2B2B"/>
            </a:solidFill>
          </a:ln>
        </c:spPr>
        <c:txPr>
          <a:bodyPr/>
          <a:lstStyle/>
          <a:p>
            <a:pPr>
              <a:defRPr sz="1000">
                <a:solidFill>
                  <a:srgbClr val="2B2B2B"/>
                </a:solidFill>
                <a:latin typeface="Helvetica"/>
              </a:defRPr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000">
              <a:solidFill>
                <a:srgbClr val="2B2B2B"/>
              </a:solidFill>
              <a:latin typeface="Helvetica"/>
            </a:defRPr>
          </a:pPr>
        </a:p>
      </c:txPr>
    </c:legend>
    <c:dispBlanksAs val="gap"/>
  </c:chart>
  <c:txPr>
    <a:bodyPr/>
    <a:lstStyle/>
    <a:p>
      <a:pPr>
        <a:defRPr sz="1000">
          <a:solidFill>
            <a:srgbClr val="2B2B2B"/>
          </a:solidFill>
          <a:latin typeface="Helvetica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pPr>
              <a:defRPr sz="1200" b="1">
                <a:solidFill>
                  <a:srgbClr val="0B3C5D"/>
                </a:solidFill>
                <a:latin typeface="Helvetica-Bold"/>
              </a:defRPr>
            </a:pPr>
            <a:r>
              <a:t>Share of FY2025 revenue by category (%)</a:t>
            </a:r>
          </a:p>
        </c:rich>
      </c:tx>
      <c:layout/>
      <c:overlay val="0"/>
    </c:title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FY2025 revenue (%)</c:v>
                </c:pt>
              </c:strCache>
            </c:strRef>
          </c:tx>
          <c:spPr>
            <a:solidFill>
              <a:srgbClr val="1D7874"/>
            </a:solidFill>
          </c:spPr>
          <c:cat>
            <c:strRef>
              <c:f>Sheet1!$A$2:$A$11</c:f>
              <c:strCache>
                <c:ptCount val="10"/>
                <c:pt idx="0">
                  <c:v>Material Handling</c:v>
                </c:pt>
                <c:pt idx="1">
                  <c:v>Electrical</c:v>
                </c:pt>
                <c:pt idx="2">
                  <c:v>Packaging</c:v>
                </c:pt>
                <c:pt idx="3">
                  <c:v>Tools</c:v>
                </c:pt>
                <c:pt idx="4">
                  <c:v>Safety &amp; PPE</c:v>
                </c:pt>
                <c:pt idx="5">
                  <c:v>Janitorial</c:v>
                </c:pt>
                <c:pt idx="6">
                  <c:v>Office Supplies</c:v>
                </c:pt>
                <c:pt idx="7">
                  <c:v>Abrasives</c:v>
                </c:pt>
                <c:pt idx="8">
                  <c:v>Fasteners</c:v>
                </c:pt>
                <c:pt idx="9">
                  <c:v>Adhesives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56.0</c:v>
                </c:pt>
                <c:pt idx="1">
                  <c:v>17.6</c:v>
                </c:pt>
                <c:pt idx="2">
                  <c:v>6.4</c:v>
                </c:pt>
                <c:pt idx="3">
                  <c:v>5.4</c:v>
                </c:pt>
                <c:pt idx="4">
                  <c:v>4.2</c:v>
                </c:pt>
                <c:pt idx="5">
                  <c:v>3.7</c:v>
                </c:pt>
                <c:pt idx="6">
                  <c:v>2.2</c:v>
                </c:pt>
                <c:pt idx="7">
                  <c:v>1.9</c:v>
                </c:pt>
                <c:pt idx="8">
                  <c:v>1.7</c:v>
                </c:pt>
                <c:pt idx="9">
                  <c:v>0.9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2B2B2B"/>
            </a:solidFill>
          </a:ln>
        </c:spPr>
        <c:txPr>
          <a:bodyPr/>
          <a:lstStyle/>
          <a:p>
            <a:pPr>
              <a:defRPr sz="950">
                <a:solidFill>
                  <a:srgbClr val="2B2B2B"/>
                </a:solidFill>
                <a:latin typeface="Helvetica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F2F4F5"/>
              </a:solidFill>
            </a:ln>
          </c:spPr>
        </c:majorGridlines>
        <c:majorTickMark val="out"/>
        <c:minorTickMark val="none"/>
        <c:tickLblPos val="nextTo"/>
        <c:spPr>
          <a:ln>
            <a:solidFill>
              <a:srgbClr val="2B2B2B"/>
            </a:solidFill>
          </a:ln>
        </c:spPr>
        <c:txPr>
          <a:bodyPr/>
          <a:lstStyle/>
          <a:p>
            <a:pPr>
              <a:defRPr sz="1000">
                <a:solidFill>
                  <a:srgbClr val="2B2B2B"/>
                </a:solidFill>
                <a:latin typeface="Helvetica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950">
          <a:solidFill>
            <a:srgbClr val="2B2B2B"/>
          </a:solidFill>
          <a:latin typeface="Helvetica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pPr>
              <a:defRPr sz="1200" b="1">
                <a:solidFill>
                  <a:srgbClr val="0B3C5D"/>
                </a:solidFill>
                <a:latin typeface="Helvetica-Bold"/>
              </a:defRPr>
            </a:pPr>
            <a:r>
              <a:t>Share of FY2025 revenue by market (%)</a:t>
            </a:r>
          </a:p>
        </c:rich>
      </c:tx>
      <c:layout/>
      <c:overlay val="0"/>
    </c:title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FY2025 revenue (%)</c:v>
                </c:pt>
              </c:strCache>
            </c:strRef>
          </c:tx>
          <c:spPr>
            <a:solidFill>
              <a:srgbClr val="1D7874"/>
            </a:solidFill>
          </c:spPr>
          <c:cat>
            <c:strRef>
              <c:f>Sheet1!$A$2:$A$7</c:f>
              <c:strCache>
                <c:ptCount val="6"/>
                <c:pt idx="0">
                  <c:v>CA</c:v>
                </c:pt>
                <c:pt idx="1">
                  <c:v>AE</c:v>
                </c:pt>
                <c:pt idx="2">
                  <c:v>SA</c:v>
                </c:pt>
                <c:pt idx="3">
                  <c:v>US</c:v>
                </c:pt>
                <c:pt idx="4">
                  <c:v>QA</c:v>
                </c:pt>
                <c:pt idx="5">
                  <c:v>OM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69.7</c:v>
                </c:pt>
                <c:pt idx="1">
                  <c:v>17.0</c:v>
                </c:pt>
                <c:pt idx="2">
                  <c:v>5.7</c:v>
                </c:pt>
                <c:pt idx="3">
                  <c:v>3.6</c:v>
                </c:pt>
                <c:pt idx="4">
                  <c:v>2.2</c:v>
                </c:pt>
                <c:pt idx="5">
                  <c:v>1.8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2B2B2B"/>
            </a:solidFill>
          </a:ln>
        </c:spPr>
        <c:txPr>
          <a:bodyPr/>
          <a:lstStyle/>
          <a:p>
            <a:pPr>
              <a:defRPr sz="1000">
                <a:solidFill>
                  <a:srgbClr val="2B2B2B"/>
                </a:solidFill>
                <a:latin typeface="Helvetica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F2F4F5"/>
              </a:solidFill>
            </a:ln>
          </c:spPr>
        </c:majorGridlines>
        <c:majorTickMark val="out"/>
        <c:minorTickMark val="none"/>
        <c:tickLblPos val="nextTo"/>
        <c:spPr>
          <a:ln>
            <a:solidFill>
              <a:srgbClr val="2B2B2B"/>
            </a:solidFill>
          </a:ln>
        </c:spPr>
        <c:txPr>
          <a:bodyPr/>
          <a:lstStyle/>
          <a:p>
            <a:pPr>
              <a:defRPr sz="1000">
                <a:solidFill>
                  <a:srgbClr val="2B2B2B"/>
                </a:solidFill>
                <a:latin typeface="Helvetica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000">
          <a:solidFill>
            <a:srgbClr val="2B2B2B"/>
          </a:solidFill>
          <a:latin typeface="Helvetica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C5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216000"/>
            <a:ext cx="1080000" cy="36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60000" y="2088000"/>
            <a:ext cx="8280000" cy="324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5400" b="1">
                <a:solidFill>
                  <a:srgbClr val="FFFFFF"/>
                </a:solidFill>
                <a:latin typeface="Helvetica-Bold"/>
              </a:defRPr>
            </a:pPr>
            <a:r>
              <a:t>Acme Co</a:t>
            </a:r>
          </a:p>
          <a:p>
            <a:pPr algn="l">
              <a:lnSpc>
                <a:spcPct val="110000"/>
              </a:lnSpc>
              <a:defRPr sz="2800" b="0">
                <a:solidFill>
                  <a:srgbClr val="F2F4F5"/>
                </a:solidFill>
                <a:latin typeface="Helvetica"/>
              </a:defRPr>
            </a:pPr>
            <a:r>
              <a:t>Investor Presentation — FY2025</a:t>
            </a:r>
          </a:p>
          <a:p>
            <a:pPr algn="l">
              <a:lnSpc>
                <a:spcPct val="120000"/>
              </a:lnSpc>
              <a:defRPr sz="1600" b="0">
                <a:solidFill>
                  <a:srgbClr val="C9A227"/>
                </a:solidFill>
                <a:latin typeface="Helvetica"/>
              </a:defRPr>
            </a:pPr>
            <a:r>
              <a:t>Industrial and office supply distribution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60000" y="5112000"/>
            <a:ext cx="8280000" cy="57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1100" b="0">
                <a:solidFill>
                  <a:srgbClr val="F2F4F5"/>
                </a:solidFill>
                <a:latin typeface="Helvetica"/>
              </a:defRPr>
            </a:pPr>
            <a:r>
              <a:t>2200 Industrial Parkway, Toronto, Canada   |   Harbour Tower, Dubai, UAE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216000"/>
            <a:ext cx="1080000" cy="36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0692000" cy="6001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96000"/>
            <a:ext cx="10692000" cy="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16000" y="648000"/>
            <a:ext cx="10260000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400" b="1">
                <a:solidFill>
                  <a:srgbClr val="0B3C5D"/>
                </a:solidFill>
                <a:latin typeface="Helvetica-Bold"/>
              </a:defRPr>
            </a:pPr>
            <a:r>
              <a:t>Agenda</a:t>
            </a:r>
          </a:p>
        </p:txBody>
      </p:sp>
      <p:sp>
        <p:nvSpPr>
          <p:cNvPr id="6" name="Rectangle 5"/>
          <p:cNvSpPr/>
          <p:nvPr/>
        </p:nvSpPr>
        <p:spPr>
          <a:xfrm>
            <a:off x="648000" y="1800000"/>
            <a:ext cx="324000" cy="324000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Helvetica-Bold"/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000" y="1782000"/>
            <a:ext cx="7920000" cy="3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500" b="0">
                <a:solidFill>
                  <a:srgbClr val="2B2B2B"/>
                </a:solidFill>
                <a:latin typeface="Helvetica"/>
              </a:defRPr>
            </a:pPr>
            <a:r>
              <a:t>FY2025 highlights</a:t>
            </a:r>
          </a:p>
        </p:txBody>
      </p:sp>
      <p:sp>
        <p:nvSpPr>
          <p:cNvPr id="8" name="Rectangle 7"/>
          <p:cNvSpPr/>
          <p:nvPr/>
        </p:nvSpPr>
        <p:spPr>
          <a:xfrm>
            <a:off x="648000" y="2304000"/>
            <a:ext cx="324000" cy="324000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Helvetica-Bold"/>
              </a:defRPr>
            </a:pPr>
            <a: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2000" y="2286000"/>
            <a:ext cx="7920000" cy="3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500" b="0">
                <a:solidFill>
                  <a:srgbClr val="2B2B2B"/>
                </a:solidFill>
                <a:latin typeface="Helvetica"/>
              </a:defRPr>
            </a:pPr>
            <a:r>
              <a:t>Revenue and growth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8000" y="2808000"/>
            <a:ext cx="324000" cy="324000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Helvetica-Bold"/>
              </a:defRPr>
            </a:pPr>
            <a: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2000" y="2790000"/>
            <a:ext cx="7920000" cy="3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500" b="0">
                <a:solidFill>
                  <a:srgbClr val="2B2B2B"/>
                </a:solidFill>
                <a:latin typeface="Helvetica"/>
              </a:defRPr>
            </a:pPr>
            <a:r>
              <a:t>Gross margin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8000" y="3312000"/>
            <a:ext cx="324000" cy="324000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Helvetica-Bold"/>
              </a:defRPr>
            </a:pPr>
            <a: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2000" y="3294000"/>
            <a:ext cx="7920000" cy="3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500" b="0">
                <a:solidFill>
                  <a:srgbClr val="2B2B2B"/>
                </a:solidFill>
                <a:latin typeface="Helvetica"/>
              </a:defRPr>
            </a:pPr>
            <a:r>
              <a:t>Category mix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8000" y="3816000"/>
            <a:ext cx="324000" cy="324000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Helvetica-Bold"/>
              </a:defRPr>
            </a:pPr>
            <a: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52000" y="3798000"/>
            <a:ext cx="7920000" cy="3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500" b="0">
                <a:solidFill>
                  <a:srgbClr val="2B2B2B"/>
                </a:solidFill>
                <a:latin typeface="Helvetica"/>
              </a:defRPr>
            </a:pPr>
            <a:r>
              <a:t>Customer base and concentration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8000" y="4320000"/>
            <a:ext cx="324000" cy="324000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Helvetica-Bold"/>
              </a:defRPr>
            </a:pPr>
            <a: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52000" y="4302000"/>
            <a:ext cx="7920000" cy="3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500" b="0">
                <a:solidFill>
                  <a:srgbClr val="2B2B2B"/>
                </a:solidFill>
                <a:latin typeface="Helvetica"/>
              </a:defRPr>
            </a:pPr>
            <a:r>
              <a:t>Geographic split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8000" y="4824000"/>
            <a:ext cx="324000" cy="324000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Helvetica-Bold"/>
              </a:defRPr>
            </a:pPr>
            <a: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2000" y="4806000"/>
            <a:ext cx="7920000" cy="3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500" b="0">
                <a:solidFill>
                  <a:srgbClr val="2B2B2B"/>
                </a:solidFill>
                <a:latin typeface="Helvetica"/>
              </a:defRPr>
            </a:pPr>
            <a:r>
              <a:t>Operational footprint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8000" y="5328000"/>
            <a:ext cx="324000" cy="324000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Helvetica-Bold"/>
              </a:defRPr>
            </a:pPr>
            <a: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52000" y="5310000"/>
            <a:ext cx="7920000" cy="3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500" b="0">
                <a:solidFill>
                  <a:srgbClr val="2B2B2B"/>
                </a:solidFill>
                <a:latin typeface="Helvetica"/>
              </a:defRPr>
            </a:pPr>
            <a:r>
              <a:t>FY2026 outlook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216000"/>
            <a:ext cx="1080000" cy="36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0692000" cy="6001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96000"/>
            <a:ext cx="10692000" cy="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16000" y="648000"/>
            <a:ext cx="10260000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400" b="1">
                <a:solidFill>
                  <a:srgbClr val="0B3C5D"/>
                </a:solidFill>
                <a:latin typeface="Helvetica-Bold"/>
              </a:defRPr>
            </a:pPr>
            <a:r>
              <a:t>FY2025 highlights</a:t>
            </a:r>
          </a:p>
        </p:txBody>
      </p:sp>
      <p:sp>
        <p:nvSpPr>
          <p:cNvPr id="6" name="Rectangle 5"/>
          <p:cNvSpPr/>
          <p:nvPr/>
        </p:nvSpPr>
        <p:spPr>
          <a:xfrm>
            <a:off x="648000" y="1944000"/>
            <a:ext cx="2178000" cy="13680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4000" y="2196000"/>
            <a:ext cx="1746000" cy="3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0B3C5D"/>
                </a:solidFill>
                <a:latin typeface="Helvetica-Bold"/>
              </a:defRPr>
            </a:pPr>
            <a:r>
              <a:t>Revenue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4000" y="2484000"/>
            <a:ext cx="1746000" cy="4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200" b="1">
                <a:solidFill>
                  <a:srgbClr val="2B2B2B"/>
                </a:solidFill>
                <a:latin typeface="Helvetica-Bold"/>
              </a:defRPr>
            </a:pPr>
            <a:r>
              <a:t>$69.1M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4000" y="2952000"/>
            <a:ext cx="1746000" cy="3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0">
                <a:solidFill>
                  <a:srgbClr val="1D7874"/>
                </a:solidFill>
                <a:latin typeface="Helvetica"/>
              </a:defRPr>
            </a:pPr>
            <a:r>
              <a:t>+7.9% YoY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96000" y="1944000"/>
            <a:ext cx="2178000" cy="13680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12000" y="2196000"/>
            <a:ext cx="1746000" cy="3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0B3C5D"/>
                </a:solidFill>
                <a:latin typeface="Helvetica-Bold"/>
              </a:defRPr>
            </a:pPr>
            <a:r>
              <a:t>Gross profit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2000" y="2484000"/>
            <a:ext cx="1746000" cy="4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200" b="1">
                <a:solidFill>
                  <a:srgbClr val="2B2B2B"/>
                </a:solidFill>
                <a:latin typeface="Helvetica-Bold"/>
              </a:defRPr>
            </a:pPr>
            <a:r>
              <a:t>$20.7M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12000" y="2952000"/>
            <a:ext cx="1746000" cy="3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0">
                <a:solidFill>
                  <a:srgbClr val="1D7874"/>
                </a:solidFill>
                <a:latin typeface="Helvetica"/>
              </a:defRPr>
            </a:pPr>
            <a:r>
              <a:t>+6.4% YoY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544000" y="1944000"/>
            <a:ext cx="2178000" cy="13680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760000" y="2196000"/>
            <a:ext cx="1746000" cy="3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0B3C5D"/>
                </a:solidFill>
                <a:latin typeface="Helvetica-Bold"/>
              </a:defRPr>
            </a:pPr>
            <a:r>
              <a:t>Gross margin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60000" y="2484000"/>
            <a:ext cx="1746000" cy="4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200" b="1">
                <a:solidFill>
                  <a:srgbClr val="2B2B2B"/>
                </a:solidFill>
                <a:latin typeface="Helvetica-Bold"/>
              </a:defRPr>
            </a:pPr>
            <a:r>
              <a:t>30.0%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60000" y="2952000"/>
            <a:ext cx="1746000" cy="3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0">
                <a:solidFill>
                  <a:srgbClr val="A63D40"/>
                </a:solidFill>
                <a:latin typeface="Helvetica"/>
              </a:defRPr>
            </a:pPr>
            <a:r>
              <a:t>-0.4 pts YoY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992000" y="1944000"/>
            <a:ext cx="2178000" cy="13680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08000" y="2196000"/>
            <a:ext cx="1746000" cy="3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0B3C5D"/>
                </a:solidFill>
                <a:latin typeface="Helvetica-Bold"/>
              </a:defRPr>
            </a:pPr>
            <a:r>
              <a:t>Orders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08000" y="2484000"/>
            <a:ext cx="1746000" cy="4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200" b="1">
                <a:solidFill>
                  <a:srgbClr val="2B2B2B"/>
                </a:solidFill>
                <a:latin typeface="Helvetica-Bold"/>
              </a:defRPr>
            </a:pPr>
            <a:r>
              <a:t>6,358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08000" y="2952000"/>
            <a:ext cx="1746000" cy="3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0">
                <a:solidFill>
                  <a:srgbClr val="1D7874"/>
                </a:solidFill>
                <a:latin typeface="Helvetica"/>
              </a:defRPr>
            </a:pPr>
            <a:r>
              <a:t>+4.7% YoY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8000" y="3672000"/>
            <a:ext cx="9396000" cy="144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1300" b="0">
                <a:solidFill>
                  <a:srgbClr val="2B2B2B"/>
                </a:solidFill>
                <a:latin typeface="Helvetica"/>
              </a:defRPr>
            </a:pPr>
            <a:r>
              <a:t>A stable FY2025: revenue of $69.1M across 6,358 orders, with gross profit of $20.7M.</a:t>
            </a:r>
          </a:p>
          <a:p>
            <a:pPr algn="l">
              <a:lnSpc>
                <a:spcPct val="120000"/>
              </a:lnSpc>
              <a:defRPr sz="1300" b="0">
                <a:solidFill>
                  <a:srgbClr val="2B2B2B"/>
                </a:solidFill>
                <a:latin typeface="Helvetica"/>
              </a:defRPr>
            </a:pPr>
            <a:r>
              <a:t>Gross margin eased 0.4 points to 30.0% as cost of goods sold rose faster than revenue.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216000"/>
            <a:ext cx="1080000" cy="36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0692000" cy="6001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96000"/>
            <a:ext cx="10692000" cy="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16000" y="648000"/>
            <a:ext cx="10260000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400" b="1">
                <a:solidFill>
                  <a:srgbClr val="0B3C5D"/>
                </a:solidFill>
                <a:latin typeface="Helvetica-Bold"/>
              </a:defRPr>
            </a:pPr>
            <a:r>
              <a:t>Revenue and growth</a:t>
            </a:r>
          </a:p>
        </p:txBody>
      </p:sp>
      <p:sp>
        <p:nvSpPr>
          <p:cNvPr id="6" name="Rectangle 5"/>
          <p:cNvSpPr/>
          <p:nvPr/>
        </p:nvSpPr>
        <p:spPr>
          <a:xfrm>
            <a:off x="648000" y="1800000"/>
            <a:ext cx="2808000" cy="10800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4000" y="2016000"/>
            <a:ext cx="2376000" cy="3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0B3C5D"/>
                </a:solidFill>
                <a:latin typeface="Helvetica-Bold"/>
              </a:defRPr>
            </a:pPr>
            <a:r>
              <a:t>FY2025 revenue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4000" y="2340000"/>
            <a:ext cx="2376000" cy="46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000" b="1">
                <a:solidFill>
                  <a:srgbClr val="2B2B2B"/>
                </a:solidFill>
                <a:latin typeface="Helvetica-Bold"/>
              </a:defRPr>
            </a:pPr>
            <a:r>
              <a:t>$69.1M</a:t>
            </a:r>
          </a:p>
        </p:txBody>
      </p:sp>
      <p:sp>
        <p:nvSpPr>
          <p:cNvPr id="9" name="Rectangle 8"/>
          <p:cNvSpPr/>
          <p:nvPr/>
        </p:nvSpPr>
        <p:spPr>
          <a:xfrm>
            <a:off x="3708000" y="1800000"/>
            <a:ext cx="2808000" cy="10800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924000" y="2016000"/>
            <a:ext cx="2376000" cy="3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0B3C5D"/>
                </a:solidFill>
                <a:latin typeface="Helvetica-Bold"/>
              </a:defRPr>
            </a:pPr>
            <a:r>
              <a:t>FY2024 revenue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24000" y="2340000"/>
            <a:ext cx="2376000" cy="46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000" b="1">
                <a:solidFill>
                  <a:srgbClr val="2B2B2B"/>
                </a:solidFill>
                <a:latin typeface="Helvetica-Bold"/>
              </a:defRPr>
            </a:pPr>
            <a:r>
              <a:t>$64.1M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768000" y="1800000"/>
            <a:ext cx="2808000" cy="10800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984000" y="2016000"/>
            <a:ext cx="2376000" cy="3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0B3C5D"/>
                </a:solidFill>
                <a:latin typeface="Helvetica-Bold"/>
              </a:defRPr>
            </a:pPr>
            <a:r>
              <a:t>Revenue growth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84000" y="2340000"/>
            <a:ext cx="2376000" cy="46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000" b="1">
                <a:solidFill>
                  <a:srgbClr val="2B2B2B"/>
                </a:solidFill>
                <a:latin typeface="Helvetica-Bold"/>
              </a:defRPr>
            </a:pPr>
            <a:r>
              <a:t>+7.9% YoY</a:t>
            </a:r>
          </a:p>
        </p:txBody>
      </p:sp>
      <p:graphicFrame>
        <p:nvGraphicFramePr>
          <p:cNvPr id="15" name="Chart 14"/>
          <p:cNvGraphicFramePr>
            <a:graphicFrameLocks noGrp="1"/>
          </p:cNvGraphicFramePr>
          <p:nvPr/>
        </p:nvGraphicFramePr>
        <p:xfrm>
          <a:off x="648000" y="3168000"/>
          <a:ext cx="6840000" cy="2376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704000" y="3312000"/>
            <a:ext cx="2340000" cy="21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0B3C5D"/>
                </a:solidFill>
                <a:latin typeface="Helvetica-Bold"/>
              </a:defRPr>
            </a:pPr>
            <a:r>
              <a:t>Growth</a:t>
            </a:r>
          </a:p>
          <a:p>
            <a:pPr algn="l">
              <a:lnSpc>
                <a:spcPct val="125000"/>
              </a:lnSpc>
              <a:defRPr sz="1200" b="0">
                <a:solidFill>
                  <a:srgbClr val="2B2B2B"/>
                </a:solidFill>
                <a:latin typeface="Helvetica"/>
              </a:defRPr>
            </a:pPr>
            <a:r>
              <a:t>FY2025 revenue of $69.1M vs $64.1M in FY2024, +7.9% year over year.</a:t>
            </a:r>
          </a:p>
          <a:p>
            <a:pPr algn="l">
              <a:lnSpc>
                <a:spcPct val="125000"/>
              </a:lnSpc>
              <a:defRPr sz="1200" b="0">
                <a:solidFill>
                  <a:srgbClr val="2B2B2B"/>
                </a:solidFill>
                <a:latin typeface="Helvetica"/>
              </a:defRPr>
            </a:pPr>
            <a:r>
              <a:t>Q4 (Oct–Dec) delivered $22.7M, the strongest quarter.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216000"/>
            <a:ext cx="1080000" cy="36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0692000" cy="6001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96000"/>
            <a:ext cx="10692000" cy="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16000" y="648000"/>
            <a:ext cx="10260000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400" b="1">
                <a:solidFill>
                  <a:srgbClr val="0B3C5D"/>
                </a:solidFill>
                <a:latin typeface="Helvetica-Bold"/>
              </a:defRPr>
            </a:pPr>
            <a:r>
              <a:t>Gross margin</a:t>
            </a:r>
          </a:p>
        </p:txBody>
      </p:sp>
      <p:sp>
        <p:nvSpPr>
          <p:cNvPr id="6" name="Rectangle 5"/>
          <p:cNvSpPr/>
          <p:nvPr/>
        </p:nvSpPr>
        <p:spPr>
          <a:xfrm>
            <a:off x="648000" y="1800000"/>
            <a:ext cx="2808000" cy="10800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4000" y="2016000"/>
            <a:ext cx="2376000" cy="3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0B3C5D"/>
                </a:solidFill>
                <a:latin typeface="Helvetica-Bold"/>
              </a:defRPr>
            </a:pPr>
            <a:r>
              <a:t>FY2025 gross margin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4000" y="2340000"/>
            <a:ext cx="2376000" cy="46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000" b="1">
                <a:solidFill>
                  <a:srgbClr val="2B2B2B"/>
                </a:solidFill>
                <a:latin typeface="Helvetica-Bold"/>
              </a:defRPr>
            </a:pPr>
            <a:r>
              <a:t>30.0%</a:t>
            </a:r>
          </a:p>
        </p:txBody>
      </p:sp>
      <p:sp>
        <p:nvSpPr>
          <p:cNvPr id="9" name="Rectangle 8"/>
          <p:cNvSpPr/>
          <p:nvPr/>
        </p:nvSpPr>
        <p:spPr>
          <a:xfrm>
            <a:off x="3708000" y="1800000"/>
            <a:ext cx="2808000" cy="10800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924000" y="2016000"/>
            <a:ext cx="2376000" cy="3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0B3C5D"/>
                </a:solidFill>
                <a:latin typeface="Helvetica-Bold"/>
              </a:defRPr>
            </a:pPr>
            <a:r>
              <a:t>FY2024 gross margin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24000" y="2340000"/>
            <a:ext cx="2376000" cy="46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000" b="1">
                <a:solidFill>
                  <a:srgbClr val="2B2B2B"/>
                </a:solidFill>
                <a:latin typeface="Helvetica-Bold"/>
              </a:defRPr>
            </a:pPr>
            <a:r>
              <a:t>30.4%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768000" y="1800000"/>
            <a:ext cx="2808000" cy="10800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984000" y="2016000"/>
            <a:ext cx="2376000" cy="3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0B3C5D"/>
                </a:solidFill>
                <a:latin typeface="Helvetica-Bold"/>
              </a:defRPr>
            </a:pPr>
            <a:r>
              <a:t>Change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84000" y="2340000"/>
            <a:ext cx="2376000" cy="46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000" b="1">
                <a:solidFill>
                  <a:srgbClr val="A63D40"/>
                </a:solidFill>
                <a:latin typeface="Helvetica-Bold"/>
              </a:defRPr>
            </a:pPr>
            <a:r>
              <a:t>-0.4 pts YoY</a:t>
            </a:r>
          </a:p>
        </p:txBody>
      </p:sp>
      <p:graphicFrame>
        <p:nvGraphicFramePr>
          <p:cNvPr id="15" name="Chart 14"/>
          <p:cNvGraphicFramePr>
            <a:graphicFrameLocks noGrp="1"/>
          </p:cNvGraphicFramePr>
          <p:nvPr/>
        </p:nvGraphicFramePr>
        <p:xfrm>
          <a:off x="648000" y="3168000"/>
          <a:ext cx="4140000" cy="2376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040000" y="3312000"/>
            <a:ext cx="5004000" cy="21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0B3C5D"/>
                </a:solidFill>
                <a:latin typeface="Helvetica-Bold"/>
              </a:defRPr>
            </a:pPr>
            <a:r>
              <a:t>Stable margin</a:t>
            </a:r>
          </a:p>
          <a:p>
            <a:pPr algn="l">
              <a:lnSpc>
                <a:spcPct val="125000"/>
              </a:lnSpc>
              <a:defRPr sz="1200" b="0">
                <a:solidFill>
                  <a:srgbClr val="2B2B2B"/>
                </a:solidFill>
                <a:latin typeface="Helvetica"/>
              </a:defRPr>
            </a:pPr>
            <a:r>
              <a:t>Gross margin was 30.4% in FY2024 and 30.0% in FY2025, a decline of 0.4 points.</a:t>
            </a:r>
          </a:p>
          <a:p>
            <a:pPr algn="l">
              <a:lnSpc>
                <a:spcPct val="125000"/>
              </a:lnSpc>
              <a:defRPr sz="1200" b="0">
                <a:solidFill>
                  <a:srgbClr val="2B2B2B"/>
                </a:solidFill>
                <a:latin typeface="Helvetica"/>
              </a:defRPr>
            </a:pPr>
            <a:r>
              <a:t>Gross profit grew 6.4% to $20.7M even as cost of goods sold rose faster than revenue.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216000"/>
            <a:ext cx="1080000" cy="36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0692000" cy="6001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96000"/>
            <a:ext cx="10692000" cy="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16000" y="648000"/>
            <a:ext cx="10260000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400" b="1">
                <a:solidFill>
                  <a:srgbClr val="0B3C5D"/>
                </a:solidFill>
                <a:latin typeface="Helvetica-Bold"/>
              </a:defRPr>
            </a:pPr>
            <a:r>
              <a:t>Category mix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648000" y="1800000"/>
          <a:ext cx="5400000" cy="3816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336000" y="1944000"/>
            <a:ext cx="3708000" cy="360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0B3C5D"/>
                </a:solidFill>
                <a:latin typeface="Helvetica-Bold"/>
              </a:defRPr>
            </a:pPr>
            <a:r>
              <a:t>Largest category</a:t>
            </a:r>
          </a:p>
          <a:p>
            <a:pPr algn="l">
              <a:lnSpc>
                <a:spcPct val="130000"/>
              </a:lnSpc>
              <a:defRPr sz="1200" b="0">
                <a:solidFill>
                  <a:srgbClr val="2B2B2B"/>
                </a:solidFill>
                <a:latin typeface="Helvetica"/>
              </a:defRPr>
            </a:pPr>
            <a:r>
              <a:t>Material Handling at 56.0% of revenue ($38.7M).</a:t>
            </a:r>
          </a:p>
          <a:p>
            <a:pPr algn="l">
              <a:lnSpc>
                <a:spcPct val="130000"/>
              </a:lnSpc>
              <a:defRPr sz="1200" b="0">
                <a:solidFill>
                  <a:srgbClr val="2B2B2B"/>
                </a:solidFill>
                <a:latin typeface="Helvetica"/>
              </a:defRPr>
            </a:pPr>
            <a:r>
              <a:t>Electrical is second at 17.6% of revenue.</a:t>
            </a:r>
          </a:p>
          <a:p>
            <a:pPr algn="l">
              <a:lnSpc>
                <a:spcPct val="130000"/>
              </a:lnSpc>
              <a:defRPr sz="1200" b="0">
                <a:solidFill>
                  <a:srgbClr val="2B2B2B"/>
                </a:solidFill>
                <a:latin typeface="Helvetica"/>
              </a:defRPr>
            </a:pPr>
            <a:r>
              <a:t>Top 3 categories (Material Handling, Electrical, Packaging) together account for 80.0% of revenue.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216000"/>
            <a:ext cx="1080000" cy="36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0692000" cy="6001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96000"/>
            <a:ext cx="10692000" cy="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16000" y="648000"/>
            <a:ext cx="10260000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400" b="1">
                <a:solidFill>
                  <a:srgbClr val="0B3C5D"/>
                </a:solidFill>
                <a:latin typeface="Helvetica-Bold"/>
              </a:defRPr>
            </a:pPr>
            <a:r>
              <a:t>Customer base and concentration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648000" y="1800000"/>
            <a:ext cx="2970000" cy="10800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4000" y="2016000"/>
            <a:ext cx="2538000" cy="3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0B3C5D"/>
                </a:solidFill>
                <a:latin typeface="Helvetica-Bold"/>
              </a:defRPr>
            </a:pPr>
            <a:r>
              <a:t>Top-20 customers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4000" y="2340000"/>
            <a:ext cx="2538000" cy="46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800" b="1">
                <a:solidFill>
                  <a:srgbClr val="2B2B2B"/>
                </a:solidFill>
                <a:latin typeface="Helvetica-Bold"/>
              </a:defRPr>
            </a:pPr>
            <a:r>
              <a:t>13.65% of revenue</a:t>
            </a:r>
          </a:p>
        </p:txBody>
      </p:sp>
      <p:sp>
        <p:nvSpPr>
          <p:cNvPr id="9" name="Rectangle 8"/>
          <p:cNvSpPr/>
          <p:nvPr/>
        </p:nvSpPr>
        <p:spPr>
          <a:xfrm>
            <a:off x="3870000" y="1800000"/>
            <a:ext cx="2970000" cy="10800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000" y="2016000"/>
            <a:ext cx="2538000" cy="3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0B3C5D"/>
                </a:solidFill>
                <a:latin typeface="Helvetica-Bold"/>
              </a:defRPr>
            </a:pPr>
            <a:r>
              <a:t>Top 5 customers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86000" y="2340000"/>
            <a:ext cx="2538000" cy="46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800" b="1">
                <a:solidFill>
                  <a:srgbClr val="2B2B2B"/>
                </a:solidFill>
                <a:latin typeface="Helvetica-Bold"/>
              </a:defRPr>
            </a:pPr>
            <a:r>
              <a:t>5.2% of revenue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092000" y="1800000"/>
            <a:ext cx="2970000" cy="10800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08000" y="2016000"/>
            <a:ext cx="2538000" cy="3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0B3C5D"/>
                </a:solidFill>
                <a:latin typeface="Helvetica-Bold"/>
              </a:defRPr>
            </a:pPr>
            <a:r>
              <a:t>Largest customer (Foxglove Stores LLC)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08000" y="2340000"/>
            <a:ext cx="2538000" cy="46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800" b="1">
                <a:solidFill>
                  <a:srgbClr val="2B2B2B"/>
                </a:solidFill>
                <a:latin typeface="Helvetica-Bold"/>
              </a:defRPr>
            </a:pPr>
            <a:r>
              <a:t>1.34% of revenue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8000" y="3312000"/>
            <a:ext cx="9396000" cy="180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0B3C5D"/>
                </a:solidFill>
                <a:latin typeface="Helvetica-Bold"/>
              </a:defRPr>
            </a:pPr>
            <a:r>
              <a:t>Diversified customer base</a:t>
            </a:r>
          </a:p>
          <a:p>
            <a:pPr algn="l">
              <a:lnSpc>
                <a:spcPct val="125000"/>
              </a:lnSpc>
              <a:defRPr sz="1200" b="0">
                <a:solidFill>
                  <a:srgbClr val="2B2B2B"/>
                </a:solidFill>
                <a:latin typeface="Helvetica"/>
              </a:defRPr>
            </a:pPr>
            <a:r>
              <a:t>The 20 largest customers together represent only 13.65% of FY2025 revenue; the largest single customer is 1.34%.</a:t>
            </a:r>
          </a:p>
          <a:p>
            <a:pPr algn="l">
              <a:lnSpc>
                <a:spcPct val="125000"/>
              </a:lnSpc>
              <a:defRPr sz="1200" b="0">
                <a:solidFill>
                  <a:srgbClr val="2B2B2B"/>
                </a:solidFill>
                <a:latin typeface="Helvetica"/>
              </a:defRPr>
            </a:pPr>
            <a:r>
              <a:t>Customer concentration is low. The key risk to state plainly is category concentration: Material Handling is 56.0% of revenue.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216000"/>
            <a:ext cx="1080000" cy="36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0692000" cy="6001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96000"/>
            <a:ext cx="10692000" cy="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16000" y="648000"/>
            <a:ext cx="10260000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400" b="1">
                <a:solidFill>
                  <a:srgbClr val="0B3C5D"/>
                </a:solidFill>
                <a:latin typeface="Helvetica-Bold"/>
              </a:defRPr>
            </a:pPr>
            <a:r>
              <a:t>Geographic split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648000" y="1800000"/>
          <a:ext cx="5400000" cy="3816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336000" y="1944000"/>
            <a:ext cx="3708000" cy="360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0B3C5D"/>
                </a:solidFill>
                <a:latin typeface="Helvetica-Bold"/>
              </a:defRPr>
            </a:pPr>
            <a:r>
              <a:t>North America leads</a:t>
            </a:r>
          </a:p>
          <a:p>
            <a:pPr algn="l">
              <a:lnSpc>
                <a:spcPct val="130000"/>
              </a:lnSpc>
              <a:defRPr sz="1200" b="0">
                <a:solidFill>
                  <a:srgbClr val="2B2B2B"/>
                </a:solidFill>
                <a:latin typeface="Helvetica"/>
              </a:defRPr>
            </a:pPr>
            <a:r>
              <a:t>Canada: 69.7% of revenue (4,474 orders).</a:t>
            </a:r>
          </a:p>
          <a:p>
            <a:pPr algn="l">
              <a:lnSpc>
                <a:spcPct val="130000"/>
              </a:lnSpc>
              <a:defRPr sz="1200" b="0">
                <a:solidFill>
                  <a:srgbClr val="2B2B2B"/>
                </a:solidFill>
                <a:latin typeface="Helvetica"/>
              </a:defRPr>
            </a:pPr>
            <a:r>
              <a:t>Gulf region is the second market — UAE 17.0%, Saudi 5.7%, Qatar 2.2%, Oman 1.8% — together ~27% of revenue (1706 orders).</a:t>
            </a:r>
          </a:p>
          <a:p>
            <a:pPr algn="l">
              <a:lnSpc>
                <a:spcPct val="130000"/>
              </a:lnSpc>
              <a:defRPr sz="1200" b="0">
                <a:solidFill>
                  <a:srgbClr val="2B2B2B"/>
                </a:solidFill>
                <a:latin typeface="Helvetica"/>
              </a:defRPr>
            </a:pPr>
            <a:r>
              <a:t>US: 3.6% of revenue (178 orders).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216000"/>
            <a:ext cx="1080000" cy="36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0692000" cy="6001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96000"/>
            <a:ext cx="10692000" cy="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16000" y="648000"/>
            <a:ext cx="10260000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400" b="1">
                <a:solidFill>
                  <a:srgbClr val="0B3C5D"/>
                </a:solidFill>
                <a:latin typeface="Helvetica-Bold"/>
              </a:defRPr>
            </a:pPr>
            <a:r>
              <a:t>Operational footprint</a:t>
            </a:r>
          </a:p>
        </p:txBody>
      </p:sp>
      <p:sp>
        <p:nvSpPr>
          <p:cNvPr id="6" name="Rectangle 5"/>
          <p:cNvSpPr/>
          <p:nvPr/>
        </p:nvSpPr>
        <p:spPr>
          <a:xfrm>
            <a:off x="648000" y="1944000"/>
            <a:ext cx="4680000" cy="14400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72000" y="1944000"/>
            <a:ext cx="3924000" cy="144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4000" y="2160000"/>
            <a:ext cx="4320000" cy="4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0B3C5D"/>
                </a:solidFill>
                <a:latin typeface="Helvetica-Bold"/>
              </a:defRPr>
            </a:pPr>
            <a:r>
              <a:t>Head office — Toronto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4000" y="2556000"/>
            <a:ext cx="4320000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defRPr sz="1100" b="0">
                <a:solidFill>
                  <a:srgbClr val="2B2B2B"/>
                </a:solidFill>
                <a:latin typeface="Helvetica"/>
              </a:defRPr>
            </a:pPr>
            <a:r>
              <a:t>2200 Industrial Parkway, Toronto, ON  M9W 0A1, Canada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88000" y="2160000"/>
            <a:ext cx="3528000" cy="108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1100" b="0">
                <a:solidFill>
                  <a:srgbClr val="2B2B2B"/>
                </a:solidFill>
                <a:latin typeface="Helvetica"/>
              </a:defRPr>
            </a:pPr>
            <a:r>
              <a:t>Home market: Canada, 69.7% of FY2025 revenue (4,474 orders).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8000" y="3600000"/>
            <a:ext cx="4680000" cy="1440000"/>
          </a:xfrm>
          <a:prstGeom prst="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72000" y="3600000"/>
            <a:ext cx="3924000" cy="144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4000" y="3816000"/>
            <a:ext cx="4320000" cy="4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0B3C5D"/>
                </a:solidFill>
                <a:latin typeface="Helvetica-Bold"/>
              </a:defRPr>
            </a:pPr>
            <a:r>
              <a:t>Gulf office — Dubai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4000" y="4212000"/>
            <a:ext cx="4320000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defRPr sz="1100" b="0">
                <a:solidFill>
                  <a:srgbClr val="2B2B2B"/>
                </a:solidFill>
                <a:latin typeface="Helvetica"/>
              </a:defRPr>
            </a:pPr>
            <a:r>
              <a:t>Office 1408, Harbour Tower, Dubai, United Arab Emirates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88000" y="3816000"/>
            <a:ext cx="3528000" cy="108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1100" b="0">
                <a:solidFill>
                  <a:srgbClr val="2B2B2B"/>
                </a:solidFill>
                <a:latin typeface="Helvetica"/>
              </a:defRPr>
            </a:pPr>
            <a:r>
              <a:t>Gulf base for UAE, Saudi, Qatar and Oman: ~27% of revenue (1,708 orders).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8000" y="5472000"/>
            <a:ext cx="9396000" cy="4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1100" b="0">
                <a:solidFill>
                  <a:srgbClr val="2B2B2B"/>
                </a:solidFill>
                <a:latin typeface="Helvetica"/>
              </a:defRPr>
            </a:pPr>
            <a:r>
              <a:t>Two offices — Toronto and Dubai — serve customers in six countries across FY2025.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C5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216000"/>
            <a:ext cx="1080000" cy="36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296000"/>
            <a:ext cx="10692000" cy="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16000" y="648000"/>
            <a:ext cx="10260000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400" b="1">
                <a:solidFill>
                  <a:srgbClr val="FFFFFF"/>
                </a:solidFill>
                <a:latin typeface="Helvetica-Bold"/>
              </a:defRPr>
            </a:pPr>
            <a:r>
              <a:t>FY2026 outlook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8000" y="1728000"/>
            <a:ext cx="9396000" cy="288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800" b="1">
                <a:solidFill>
                  <a:srgbClr val="C9A227"/>
                </a:solidFill>
                <a:latin typeface="Helvetica-Bold"/>
              </a:defRPr>
            </a:pPr>
            <a:r>
              <a:t>Sustain the growth base and rebuild margin</a:t>
            </a:r>
          </a:p>
          <a:p>
            <a:pPr algn="l">
              <a:lnSpc>
                <a:spcPct val="130000"/>
              </a:lnSpc>
              <a:defRPr sz="1300" b="0">
                <a:solidFill>
                  <a:srgbClr val="F2F4F5"/>
                </a:solidFill>
                <a:latin typeface="Helvetica"/>
              </a:defRPr>
            </a:pPr>
            <a:r>
              <a:t>FY2025 closed at $69.1M revenue, +7.9% YoY. The FY2026 plan builds on that momentum and re-expands gross margin from 30.0% toward the 30.4% FY2024 level.</a:t>
            </a:r>
          </a:p>
          <a:p>
            <a:pPr algn="l">
              <a:lnSpc>
                <a:spcPct val="130000"/>
              </a:lnSpc>
              <a:defRPr sz="1300" b="0">
                <a:solidFill>
                  <a:srgbClr val="F2F4F5"/>
                </a:solidFill>
                <a:latin typeface="Helvetica"/>
              </a:defRPr>
            </a:pPr>
            <a:r>
              <a:t>Diversify the category mix to reduce the Material Handling concentration (currently 56.0% of revenue) by growing Electrical, packaging, tools and safety lines.</a:t>
            </a:r>
          </a:p>
          <a:p>
            <a:pPr algn="l">
              <a:lnSpc>
                <a:spcPct val="130000"/>
              </a:lnSpc>
              <a:defRPr sz="1300" b="0">
                <a:solidFill>
                  <a:srgbClr val="F2F4F5"/>
                </a:solidFill>
                <a:latin typeface="Helvetica"/>
              </a:defRPr>
            </a:pPr>
            <a:r>
              <a:t>Deepen the Gulf platform from ~27% of revenue using the Dubai office as a base across the region.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8000" y="5256000"/>
            <a:ext cx="9396000" cy="4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1000" b="0">
                <a:solidFill>
                  <a:srgbClr val="F2F4F5"/>
                </a:solidFill>
                <a:latin typeface="Helvetica"/>
              </a:defRPr>
            </a:pPr>
            <a:r>
              <a:t>Acme Co — Investor Presentation, FY2025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