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(USD millions)</c:v>
                </c:pt>
              </c:strCache>
            </c:strRef>
          </c:tx>
          <c:spPr>
            <a:solidFill>
              <a:srgbClr val="1D7874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  <c:pt idx="5">
                  <c:v>2025-06</c:v>
                </c:pt>
                <c:pt idx="6">
                  <c:v>2025-07</c:v>
                </c:pt>
                <c:pt idx="7">
                  <c:v>2025-08</c:v>
                </c:pt>
                <c:pt idx="8">
                  <c:v>2025-09</c:v>
                </c:pt>
                <c:pt idx="9">
                  <c:v>2025-10</c:v>
                </c:pt>
                <c:pt idx="10">
                  <c:v>2025-11</c:v>
                </c:pt>
                <c:pt idx="11">
                  <c:v>2025-12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566.079891</c:v>
                </c:pt>
                <c:pt idx="1">
                  <c:v>440.826469</c:v>
                </c:pt>
                <c:pt idx="2">
                  <c:v>523.428717</c:v>
                </c:pt>
                <c:pt idx="3">
                  <c:v>685.786342</c:v>
                </c:pt>
                <c:pt idx="4">
                  <c:v>455.807152</c:v>
                </c:pt>
                <c:pt idx="5">
                  <c:v>476.723019</c:v>
                </c:pt>
                <c:pt idx="6">
                  <c:v>471.730903</c:v>
                </c:pt>
                <c:pt idx="7">
                  <c:v>369.359805</c:v>
                </c:pt>
                <c:pt idx="8">
                  <c:v>657.628041</c:v>
                </c:pt>
                <c:pt idx="9">
                  <c:v>797.954615</c:v>
                </c:pt>
                <c:pt idx="10">
                  <c:v>671.097481</c:v>
                </c:pt>
                <c:pt idx="11">
                  <c:v>798.207821</c:v>
                </c:pt>
              </c:numCache>
            </c:numRef>
          </c:val>
        </c:ser>
        <c:gapWidth val="80"/>
        <c:overlap val="-2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rgbClr val="2B2B2B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9.0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rgbClr val="2B2B2B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Gross margin %</c:v>
                </c:pt>
              </c:strCache>
            </c:strRef>
          </c:tx>
          <c:spPr>
            <a:solidFill>
              <a:srgbClr val="1D787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FY2024</c:v>
                </c:pt>
                <c:pt idx="1">
                  <c:v>FY2025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30.4</c:v>
                </c:pt>
                <c:pt idx="1">
                  <c:v>30.0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sz="1100">
                  <a:solidFill>
                    <a:srgbClr val="2B2B2B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overlap val="-2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rgbClr val="2B2B2B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32.0"/>
          <c:min val="28.0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rgbClr val="2B2B2B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Revenue share %</c:v>
                </c:pt>
              </c:strCache>
            </c:strRef>
          </c:tx>
          <c:spPr>
            <a:solidFill>
              <a:srgbClr val="1D7874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Material Handling</c:v>
                </c:pt>
                <c:pt idx="1">
                  <c:v>Electrical</c:v>
                </c:pt>
                <c:pt idx="2">
                  <c:v>Packaging</c:v>
                </c:pt>
                <c:pt idx="3">
                  <c:v>Tools</c:v>
                </c:pt>
                <c:pt idx="4">
                  <c:v>Safety &amp; PPE</c:v>
                </c:pt>
                <c:pt idx="5">
                  <c:v>Janitorial</c:v>
                </c:pt>
                <c:pt idx="6">
                  <c:v>Office Supplies</c:v>
                </c:pt>
                <c:pt idx="7">
                  <c:v>Abrasives</c:v>
                </c:pt>
                <c:pt idx="8">
                  <c:v>Fasteners</c:v>
                </c:pt>
                <c:pt idx="9">
                  <c:v>Adhesives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56.0</c:v>
                </c:pt>
                <c:pt idx="1">
                  <c:v>17.6</c:v>
                </c:pt>
                <c:pt idx="2">
                  <c:v>6.4</c:v>
                </c:pt>
                <c:pt idx="3">
                  <c:v>5.4</c:v>
                </c:pt>
                <c:pt idx="4">
                  <c:v>4.2</c:v>
                </c:pt>
                <c:pt idx="5">
                  <c:v>3.7</c:v>
                </c:pt>
                <c:pt idx="6">
                  <c:v>2.2</c:v>
                </c:pt>
                <c:pt idx="7">
                  <c:v>1.9</c:v>
                </c:pt>
                <c:pt idx="8">
                  <c:v>1.7</c:v>
                </c:pt>
                <c:pt idx="9">
                  <c:v>0.9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900">
                  <a:solidFill>
                    <a:srgbClr val="2B2B2B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overlap val="-2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rgbClr val="2B2B2B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60.0"/>
          <c:min val="0.0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rgbClr val="2B2B2B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revenue %</c:v>
                </c:pt>
              </c:strCache>
            </c:strRef>
          </c:tx>
          <c:spPr>
            <a:solidFill>
              <a:srgbClr val="1D7874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1. Foxglove Stores LLC</c:v>
                </c:pt>
                <c:pt idx="1">
                  <c:v>2. Pearl Developments Ltd.</c:v>
                </c:pt>
                <c:pt idx="2">
                  <c:v>3. Granite Fabrication Ltd.</c:v>
                </c:pt>
                <c:pt idx="3">
                  <c:v>4. Montcalm Entreposage inc.</c:v>
                </c:pt>
                <c:pt idx="4">
                  <c:v>5. Falcon Retail Group LLC</c:v>
                </c:pt>
                <c:pt idx="5">
                  <c:v>6. Érable Fleuve Entreposage Inc.</c:v>
                </c:pt>
                <c:pt idx="6">
                  <c:v>7. Saint-Laurent Académie ltée</c:v>
                </c:pt>
                <c:pt idx="7">
                  <c:v>8. Al Waha Property Management LLC</c:v>
                </c:pt>
                <c:pt idx="8">
                  <c:v>9. Driftwood Distribution Ltd.</c:v>
                </c:pt>
                <c:pt idx="9">
                  <c:v>10. Meridian Cedar Developments Ltd.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1.34</c:v>
                </c:pt>
                <c:pt idx="1">
                  <c:v>1.08</c:v>
                </c:pt>
                <c:pt idx="2">
                  <c:v>1.02</c:v>
                </c:pt>
                <c:pt idx="3">
                  <c:v>0.95</c:v>
                </c:pt>
                <c:pt idx="4">
                  <c:v>0.79</c:v>
                </c:pt>
                <c:pt idx="5">
                  <c:v>0.78</c:v>
                </c:pt>
                <c:pt idx="6">
                  <c:v>0.73</c:v>
                </c:pt>
                <c:pt idx="7">
                  <c:v>0.72</c:v>
                </c:pt>
                <c:pt idx="8">
                  <c:v>0.67</c:v>
                </c:pt>
                <c:pt idx="9">
                  <c:v>0.63</c:v>
                </c:pt>
              </c:numCache>
            </c:numRef>
          </c:val>
        </c:ser>
        <c:dLbls>
          <c:numFmt formatCode="0.00&quot;%&quot;" sourceLinked="0"/>
          <c:txPr>
            <a:bodyPr/>
            <a:lstStyle/>
            <a:p>
              <a:pPr>
                <a:defRPr sz="850">
                  <a:solidFill>
                    <a:srgbClr val="2B2B2B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overlap val="-2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rgbClr val="2B2B2B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.6"/>
          <c:min val="0.0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rgbClr val="2B2B2B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Revenue share %</c:v>
                </c:pt>
              </c:strCache>
            </c:strRef>
          </c:tx>
          <c:spPr>
            <a:solidFill>
              <a:srgbClr val="1D7874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CA</c:v>
                </c:pt>
                <c:pt idx="1">
                  <c:v>AE</c:v>
                </c:pt>
                <c:pt idx="2">
                  <c:v>SA</c:v>
                </c:pt>
                <c:pt idx="3">
                  <c:v>US</c:v>
                </c:pt>
                <c:pt idx="4">
                  <c:v>QA</c:v>
                </c:pt>
                <c:pt idx="5">
                  <c:v>OM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69.7</c:v>
                </c:pt>
                <c:pt idx="1">
                  <c:v>17.0</c:v>
                </c:pt>
                <c:pt idx="2">
                  <c:v>5.7</c:v>
                </c:pt>
                <c:pt idx="3">
                  <c:v>3.6</c:v>
                </c:pt>
                <c:pt idx="4">
                  <c:v>2.2</c:v>
                </c:pt>
                <c:pt idx="5">
                  <c:v>1.8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000">
                  <a:solidFill>
                    <a:srgbClr val="2B2B2B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overlap val="-2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rgbClr val="2B2B2B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75.0"/>
          <c:min val="0.0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rgbClr val="2B2B2B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64592"/>
            <a:ext cx="1417320" cy="1417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173736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00" b="1">
                <a:solidFill>
                  <a:srgbClr val="C9A227"/>
                </a:solidFill>
                <a:latin typeface="Helvetica"/>
              </a:rPr>
              <a:t>ACME CO — INVESTOR PRESENTATION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37744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4000" b="1">
                <a:solidFill>
                  <a:srgbClr val="FFFFFF"/>
                </a:solidFill>
                <a:latin typeface="Helvetica"/>
              </a:rPr>
              <a:t>FY2025 RESULTS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10896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0">
                <a:solidFill>
                  <a:srgbClr val="D8E4EC"/>
                </a:solidFill>
                <a:latin typeface="Helvetica"/>
              </a:rPr>
              <a:t>Industrial and office supply distribution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93192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0">
                <a:solidFill>
                  <a:srgbClr val="FFFFFF"/>
                </a:solidFill>
                <a:latin typeface="Helvetica"/>
              </a:rPr>
              <a:t>Head office: 2200 Industrial Parkway, Toronto, ON M9W 0A1, Canada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29768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0">
                <a:solidFill>
                  <a:srgbClr val="FFFFFF"/>
                </a:solidFill>
                <a:latin typeface="Helvetica"/>
              </a:rPr>
              <a:t>Gulf office: Office 1408, Harbour Tower, Dubai, UAE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66928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0">
                <a:solidFill>
                  <a:srgbClr val="D8E4EC"/>
                </a:solidFill>
                <a:latin typeface="Helvetica"/>
              </a:rPr>
              <a:t>Fiscal year ended December 31,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64592"/>
            <a:ext cx="1417320" cy="14173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932688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C9A227"/>
                </a:solidFill>
                <a:latin typeface="Helvetica"/>
              </a:rPr>
              <a:t>AGENDA</a:t>
            </a:r>
          </a:p>
          <a:p>
            <a:pPr>
              <a:spcBef>
                <a:spcPts val="200"/>
              </a:spcBef>
            </a:pPr>
            <a:r>
              <a:rPr sz="2400" b="1">
                <a:solidFill>
                  <a:srgbClr val="FFFFFF"/>
                </a:solidFill>
                <a:latin typeface="Helvetica-Bold"/>
              </a:rPr>
              <a:t>What we cover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48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1">
                <a:solidFill>
                  <a:srgbClr val="C9A227"/>
                </a:solidFill>
                <a:latin typeface="Helvetica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737360"/>
            <a:ext cx="5029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700" b="1">
                <a:solidFill>
                  <a:srgbClr val="2B2B2B"/>
                </a:solidFill>
                <a:latin typeface="Helvetica"/>
              </a:rPr>
              <a:t>FY2025 highlights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0" y="1737360"/>
            <a:ext cx="4937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00" b="0">
                <a:solidFill>
                  <a:srgbClr val="2B2B2B"/>
                </a:solidFill>
                <a:latin typeface="Helvetica"/>
              </a:rPr>
              <a:t>Revenue, margin and orders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395728"/>
            <a:ext cx="548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1">
                <a:solidFill>
                  <a:srgbClr val="C9A227"/>
                </a:solidFill>
                <a:latin typeface="Helvetica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2395728"/>
            <a:ext cx="5029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700" b="1">
                <a:solidFill>
                  <a:srgbClr val="2B2B2B"/>
                </a:solidFill>
                <a:latin typeface="Helvetica"/>
              </a:rPr>
              <a:t>Revenue and growth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2395728"/>
            <a:ext cx="4937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00" b="0">
                <a:solidFill>
                  <a:srgbClr val="2B2B2B"/>
                </a:solidFill>
                <a:latin typeface="Helvetica"/>
              </a:rPr>
              <a:t>Year-over-year performance and monthly trend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054096"/>
            <a:ext cx="548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1">
                <a:solidFill>
                  <a:srgbClr val="C9A227"/>
                </a:solidFill>
                <a:latin typeface="Helvetica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3054096"/>
            <a:ext cx="5029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700" b="1">
                <a:solidFill>
                  <a:srgbClr val="2B2B2B"/>
                </a:solidFill>
                <a:latin typeface="Helvetica"/>
              </a:rPr>
              <a:t>Gross margin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3054096"/>
            <a:ext cx="4937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00" b="0">
                <a:solidFill>
                  <a:srgbClr val="2B2B2B"/>
                </a:solidFill>
                <a:latin typeface="Helvetica"/>
              </a:rPr>
              <a:t>Margin development vs FY2024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3712464"/>
            <a:ext cx="548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1">
                <a:solidFill>
                  <a:srgbClr val="C9A227"/>
                </a:solidFill>
                <a:latin typeface="Helvetica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3712464"/>
            <a:ext cx="5029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700" b="1">
                <a:solidFill>
                  <a:srgbClr val="2B2B2B"/>
                </a:solidFill>
                <a:latin typeface="Helvetica"/>
              </a:rPr>
              <a:t>Category mix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0" y="3712464"/>
            <a:ext cx="4937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00" b="0">
                <a:solidFill>
                  <a:srgbClr val="2B2B2B"/>
                </a:solidFill>
                <a:latin typeface="Helvetica"/>
              </a:rPr>
              <a:t>Revenue by category and concentration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370832"/>
            <a:ext cx="548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1">
                <a:solidFill>
                  <a:srgbClr val="C9A227"/>
                </a:solidFill>
                <a:latin typeface="Helvetica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4370832"/>
            <a:ext cx="5029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700" b="1">
                <a:solidFill>
                  <a:srgbClr val="2B2B2B"/>
                </a:solidFill>
                <a:latin typeface="Helvetica"/>
              </a:rPr>
              <a:t>Customer base and concentration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4370832"/>
            <a:ext cx="4937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00" b="0">
                <a:solidFill>
                  <a:srgbClr val="2B2B2B"/>
                </a:solidFill>
                <a:latin typeface="Helvetica"/>
              </a:rPr>
              <a:t>Top-20 customer share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029200"/>
            <a:ext cx="548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1">
                <a:solidFill>
                  <a:srgbClr val="C9A227"/>
                </a:solidFill>
                <a:latin typeface="Helvetica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5029200"/>
            <a:ext cx="5029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700" b="1">
                <a:solidFill>
                  <a:srgbClr val="2B2B2B"/>
                </a:solidFill>
                <a:latin typeface="Helvetica"/>
              </a:rPr>
              <a:t>Geographic split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0" y="5029200"/>
            <a:ext cx="4937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00" b="0">
                <a:solidFill>
                  <a:srgbClr val="2B2B2B"/>
                </a:solidFill>
                <a:latin typeface="Helvetica"/>
              </a:rPr>
              <a:t>Revenue by country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5687568"/>
            <a:ext cx="548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1">
                <a:solidFill>
                  <a:srgbClr val="C9A227"/>
                </a:solidFill>
                <a:latin typeface="Helvetica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63040" y="5687568"/>
            <a:ext cx="5029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700" b="1">
                <a:solidFill>
                  <a:srgbClr val="2B2B2B"/>
                </a:solidFill>
                <a:latin typeface="Helvetica"/>
              </a:rPr>
              <a:t>Operational footprint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0" y="5687568"/>
            <a:ext cx="4937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00" b="0">
                <a:solidFill>
                  <a:srgbClr val="2B2B2B"/>
                </a:solidFill>
                <a:latin typeface="Helvetica"/>
              </a:rPr>
              <a:t>Toronto and Dubai offices, logistics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6345936"/>
            <a:ext cx="548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600" b="1">
                <a:solidFill>
                  <a:srgbClr val="C9A227"/>
                </a:solidFill>
                <a:latin typeface="Helvetica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63040" y="6345936"/>
            <a:ext cx="5029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700" b="1">
                <a:solidFill>
                  <a:srgbClr val="2B2B2B"/>
                </a:solidFill>
                <a:latin typeface="Helvetica"/>
              </a:rPr>
              <a:t>FY2026 outlook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0" y="6345936"/>
            <a:ext cx="49377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00" b="0">
                <a:solidFill>
                  <a:srgbClr val="2B2B2B"/>
                </a:solidFill>
                <a:latin typeface="Helvetica"/>
              </a:rPr>
              <a:t>Priorities and targets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64592"/>
            <a:ext cx="1417320" cy="14173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932688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C9A227"/>
                </a:solidFill>
                <a:latin typeface="Helvetica"/>
              </a:rPr>
              <a:t>FY2025 HIGHLIGHTS</a:t>
            </a:r>
          </a:p>
          <a:p>
            <a:pPr>
              <a:spcBef>
                <a:spcPts val="200"/>
              </a:spcBef>
            </a:pPr>
            <a:r>
              <a:rPr sz="2400" b="1">
                <a:solidFill>
                  <a:srgbClr val="FFFFFF"/>
                </a:solidFill>
                <a:latin typeface="Helvetica-Bold"/>
              </a:rPr>
              <a:t>A strong year across revenue, margin and orders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737360"/>
            <a:ext cx="5486400" cy="2286000"/>
          </a:xfrm>
          <a:prstGeom prst="round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82880"/>
          <a:lstStyle/>
          <a:p>
            <a:pPr algn="ctr"/>
            <a:r>
              <a:rPr sz="1200" b="1">
                <a:solidFill>
                  <a:srgbClr val="1D7874"/>
                </a:solidFill>
                <a:latin typeface="Helvetica"/>
              </a:rPr>
              <a:t>Revenue</a:t>
            </a:r>
          </a:p>
          <a:p>
            <a:pPr>
              <a:spcBef>
                <a:spcPts val="400"/>
              </a:spcBef>
            </a:pPr>
            <a:r>
              <a:rPr sz="2600" b="1">
                <a:solidFill>
                  <a:srgbClr val="2B2B2B"/>
                </a:solidFill>
                <a:latin typeface="Helvetica"/>
              </a:rPr>
              <a:t>$69.1M</a:t>
            </a:r>
          </a:p>
          <a:p>
            <a:pPr>
              <a:spcBef>
                <a:spcPts val="200"/>
              </a:spcBef>
            </a:pPr>
            <a:r>
              <a:rPr sz="1100">
                <a:solidFill>
                  <a:srgbClr val="2B2B2B"/>
                </a:solidFill>
                <a:latin typeface="Helvetica"/>
              </a:rPr>
              <a:t>↑ 7.9% vs FY2024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949440" y="1737360"/>
            <a:ext cx="5486400" cy="2286000"/>
          </a:xfrm>
          <a:prstGeom prst="round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82880"/>
          <a:lstStyle/>
          <a:p>
            <a:pPr algn="ctr"/>
            <a:r>
              <a:rPr sz="1200" b="1">
                <a:solidFill>
                  <a:srgbClr val="2B2B2B"/>
                </a:solidFill>
                <a:latin typeface="Helvetica"/>
              </a:rPr>
              <a:t>Gross margin</a:t>
            </a:r>
          </a:p>
          <a:p>
            <a:pPr>
              <a:spcBef>
                <a:spcPts val="400"/>
              </a:spcBef>
            </a:pPr>
            <a:r>
              <a:rPr sz="2600" b="1">
                <a:solidFill>
                  <a:srgbClr val="2B2B2B"/>
                </a:solidFill>
                <a:latin typeface="Helvetica"/>
              </a:rPr>
              <a:t>30.0%</a:t>
            </a:r>
          </a:p>
          <a:p>
            <a:pPr>
              <a:spcBef>
                <a:spcPts val="200"/>
              </a:spcBef>
            </a:pPr>
            <a:r>
              <a:rPr sz="1100">
                <a:solidFill>
                  <a:srgbClr val="2B2B2B"/>
                </a:solidFill>
                <a:latin typeface="Helvetica"/>
              </a:rPr>
              <a:t>vs 30.4% in FY2024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4389120"/>
            <a:ext cx="5486400" cy="2286000"/>
          </a:xfrm>
          <a:prstGeom prst="round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82880"/>
          <a:lstStyle/>
          <a:p>
            <a:pPr algn="ctr"/>
            <a:r>
              <a:rPr sz="1200" b="1">
                <a:solidFill>
                  <a:srgbClr val="1D7874"/>
                </a:solidFill>
                <a:latin typeface="Helvetica"/>
              </a:rPr>
              <a:t>Orders</a:t>
            </a:r>
          </a:p>
          <a:p>
            <a:pPr>
              <a:spcBef>
                <a:spcPts val="400"/>
              </a:spcBef>
            </a:pPr>
            <a:r>
              <a:rPr sz="2600" b="1">
                <a:solidFill>
                  <a:srgbClr val="2B2B2B"/>
                </a:solidFill>
                <a:latin typeface="Helvetica"/>
              </a:rPr>
              <a:t>6,358</a:t>
            </a:r>
          </a:p>
          <a:p>
            <a:pPr>
              <a:spcBef>
                <a:spcPts val="200"/>
              </a:spcBef>
            </a:pPr>
            <a:r>
              <a:rPr sz="1100">
                <a:solidFill>
                  <a:srgbClr val="2B2B2B"/>
                </a:solidFill>
                <a:latin typeface="Helvetica"/>
              </a:rPr>
              <a:t>↑ 4.7% vs FY2024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949440" y="4389120"/>
            <a:ext cx="5486400" cy="2286000"/>
          </a:xfrm>
          <a:prstGeom prst="roundRect">
            <a:avLst/>
          </a:prstGeom>
          <a:solidFill>
            <a:srgbClr val="F2F4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82880"/>
          <a:lstStyle/>
          <a:p>
            <a:pPr algn="ctr"/>
            <a:r>
              <a:rPr sz="1200" b="1">
                <a:solidFill>
                  <a:srgbClr val="2B2B2B"/>
                </a:solidFill>
                <a:latin typeface="Helvetica"/>
              </a:rPr>
              <a:t>Gross profit</a:t>
            </a:r>
          </a:p>
          <a:p>
            <a:pPr>
              <a:spcBef>
                <a:spcPts val="400"/>
              </a:spcBef>
            </a:pPr>
            <a:r>
              <a:rPr sz="2600" b="1">
                <a:solidFill>
                  <a:srgbClr val="2B2B2B"/>
                </a:solidFill>
                <a:latin typeface="Helvetica"/>
              </a:rPr>
              <a:t>$20.7M</a:t>
            </a:r>
          </a:p>
          <a:p>
            <a:pPr>
              <a:spcBef>
                <a:spcPts val="200"/>
              </a:spcBef>
            </a:pPr>
            <a:r>
              <a:rPr sz="1100">
                <a:solidFill>
                  <a:srgbClr val="2B2B2B"/>
                </a:solidFill>
                <a:latin typeface="Helvetica"/>
              </a:rPr>
              <a:t>↑ 6.4% vs FY2024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64592"/>
            <a:ext cx="1417320" cy="14173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932688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C9A227"/>
                </a:solidFill>
                <a:latin typeface="Helvetica"/>
              </a:rPr>
              <a:t>REVENUE AND GROWTH</a:t>
            </a:r>
          </a:p>
          <a:p>
            <a:pPr>
              <a:spcBef>
                <a:spcPts val="200"/>
              </a:spcBef>
            </a:pPr>
            <a:r>
              <a:rPr sz="2400" b="1">
                <a:solidFill>
                  <a:srgbClr val="FFFFFF"/>
                </a:solidFill>
                <a:latin typeface="Helvetica-Bold"/>
              </a:rPr>
              <a:t>Revenue grew 7.9% to $69.1M in FY2025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00" b="1">
                <a:solidFill>
                  <a:srgbClr val="2B2B2B"/>
                </a:solidFill>
                <a:latin typeface="Helvetica"/>
              </a:rPr>
              <a:t>FY2025 revenue: $69.1M ($69,146,302.56)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FY2024 revenue: $64.1M ($64,106,153.02)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00" b="1">
                <a:solidFill>
                  <a:srgbClr val="1D7874"/>
                </a:solidFill>
                <a:latin typeface="Helvetica"/>
              </a:rPr>
              <a:t>Year-over-year growth: 7.9%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583680" y="1554480"/>
          <a:ext cx="5120640" cy="384048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83680" y="5486400"/>
            <a:ext cx="5120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000" b="0">
                <a:solidFill>
                  <a:srgbClr val="2B2B2B"/>
                </a:solidFill>
                <a:latin typeface="Helvetica"/>
              </a:rPr>
              <a:t>Monthly revenue, FY2025 (USD millions)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5806440"/>
            <a:ext cx="5120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000" b="0">
                <a:solidFill>
                  <a:srgbClr val="2B2B2B"/>
                </a:solidFill>
                <a:latin typeface="Helvetica"/>
              </a:rPr>
              <a:t>Peak months: Oct ($8.0M), Dec ($8.0M), Apr ($6.9M)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64592"/>
            <a:ext cx="1417320" cy="14173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932688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C9A227"/>
                </a:solidFill>
                <a:latin typeface="Helvetica"/>
              </a:rPr>
              <a:t>GROSS MARGIN</a:t>
            </a:r>
          </a:p>
          <a:p>
            <a:pPr>
              <a:spcBef>
                <a:spcPts val="200"/>
              </a:spcBef>
            </a:pPr>
            <a:r>
              <a:rPr sz="2400" b="1">
                <a:solidFill>
                  <a:srgbClr val="FFFFFF"/>
                </a:solidFill>
                <a:latin typeface="Helvetica-Bold"/>
              </a:rPr>
              <a:t>Gross margin held at 30.0% despite cost pressures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00" b="1">
                <a:solidFill>
                  <a:srgbClr val="2B2B2B"/>
                </a:solidFill>
                <a:latin typeface="Helvetica"/>
              </a:rPr>
              <a:t>FY2025 gross margin: 30.0%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FY2024 gross margin: 30.4%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00" b="1">
                <a:solidFill>
                  <a:srgbClr val="A63D40"/>
                </a:solidFill>
                <a:latin typeface="Helvetica"/>
              </a:rPr>
              <a:t>Margin change: −0.4 points vs FY2024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69748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Gross profit: $20.7M (FY2025) vs $19.5M (FY2024), +6.4%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6583680" y="1554480"/>
          <a:ext cx="5120640" cy="292608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583680" y="4663440"/>
            <a:ext cx="5120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000" b="0">
                <a:solidFill>
                  <a:srgbClr val="2B2B2B"/>
                </a:solidFill>
                <a:latin typeface="Helvetica"/>
              </a:rPr>
              <a:t>Gross margin by year (%)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64592"/>
            <a:ext cx="1417320" cy="14173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932688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C9A227"/>
                </a:solidFill>
                <a:latin typeface="Helvetica"/>
              </a:rPr>
              <a:t>CATEGORY MIX</a:t>
            </a:r>
          </a:p>
          <a:p>
            <a:pPr>
              <a:spcBef>
                <a:spcPts val="200"/>
              </a:spcBef>
            </a:pPr>
            <a:r>
              <a:rPr sz="2400" b="1">
                <a:solidFill>
                  <a:srgbClr val="FFFFFF"/>
                </a:solidFill>
                <a:latin typeface="Helvetica-Bold"/>
              </a:rPr>
              <a:t>Material Handling is the largest category at 56.0% of revenue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00" b="1">
                <a:solidFill>
                  <a:srgbClr val="2B2B2B"/>
                </a:solidFill>
                <a:latin typeface="Helvetica"/>
              </a:rPr>
              <a:t>Largest category: Material Handling — $38.7M, 56.0% of revenue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Electrical is second at $12.2M (17.6%)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Top 4 categories = 85.4% of revenue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583680" y="1737360"/>
          <a:ext cx="5120640" cy="393192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83680" y="5760720"/>
            <a:ext cx="5120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000" b="0">
                <a:solidFill>
                  <a:srgbClr val="2B2B2B"/>
                </a:solidFill>
                <a:latin typeface="Helvetica"/>
              </a:rPr>
              <a:t>Category share of FY2025 revenue (%)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64592"/>
            <a:ext cx="1417320" cy="14173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932688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C9A227"/>
                </a:solidFill>
                <a:latin typeface="Helvetica"/>
              </a:rPr>
              <a:t>CUSTOMER BASE AND CONCENTRATION</a:t>
            </a:r>
          </a:p>
          <a:p>
            <a:pPr>
              <a:spcBef>
                <a:spcPts val="200"/>
              </a:spcBef>
            </a:pPr>
            <a:r>
              <a:rPr sz="2400" b="1">
                <a:solidFill>
                  <a:srgbClr val="FFFFFF"/>
                </a:solidFill>
                <a:latin typeface="Helvetica-Bold"/>
              </a:rPr>
              <a:t>6,358 orders; no single customer dominates revenue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00" b="1">
                <a:solidFill>
                  <a:srgbClr val="2B2B2B"/>
                </a:solidFill>
                <a:latin typeface="Helvetica"/>
              </a:rPr>
              <a:t>Top-20 customers: 13.65% of revenue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Largest customer: Foxglove Stores LLC — $926,856 (1.34% of revenue)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Top-20 combined revenue: $9.2M across 20 accounts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651760"/>
            <a:ext cx="5486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00" b="1">
                <a:solidFill>
                  <a:srgbClr val="A63D40"/>
                </a:solidFill>
                <a:latin typeface="Helvetica"/>
              </a:rPr>
              <a:t>Concentration risk: Material Handling (56.0% of revenue) and top-20 customers (13.65%) are the two risks to manage.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6583680" y="1737360"/>
          <a:ext cx="5120640" cy="420624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583680" y="6035040"/>
            <a:ext cx="5120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000" b="0">
                <a:solidFill>
                  <a:srgbClr val="2B2B2B"/>
                </a:solidFill>
                <a:latin typeface="Helvetica"/>
              </a:rPr>
              <a:t>Top 10 customers, share of revenue (%)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64592"/>
            <a:ext cx="1417320" cy="14173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932688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C9A227"/>
                </a:solidFill>
                <a:latin typeface="Helvetica"/>
              </a:rPr>
              <a:t>GEOGRAPHIC SPLIT</a:t>
            </a:r>
          </a:p>
          <a:p>
            <a:pPr>
              <a:spcBef>
                <a:spcPts val="200"/>
              </a:spcBef>
            </a:pPr>
            <a:r>
              <a:rPr sz="2400" b="1">
                <a:solidFill>
                  <a:srgbClr val="FFFFFF"/>
                </a:solidFill>
                <a:latin typeface="Helvetica-Bold"/>
              </a:rPr>
              <a:t>Canada is the largest market; UAE is the core Gulf hub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00" b="1">
                <a:solidFill>
                  <a:srgbClr val="2B2B2B"/>
                </a:solidFill>
                <a:latin typeface="Helvetica"/>
              </a:rPr>
              <a:t>Canada: $48.2M (69.7% of revenue, 4,474 orders)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UAE: $11.7M (17.0% of revenue, 1,069 orders)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Saudi Arabia: $4.0M (5.7%); USA: $2.5M (3.6%)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65176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Qatar: $1.5M (2.2%); Oman: $1.3M (1.8%)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6583680" y="1737360"/>
          <a:ext cx="5120640" cy="310896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583680" y="5029200"/>
            <a:ext cx="5120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000" b="0">
                <a:solidFill>
                  <a:srgbClr val="2B2B2B"/>
                </a:solidFill>
                <a:latin typeface="Helvetica"/>
              </a:rPr>
              <a:t>Revenue share by country, FY2025 (%)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64592"/>
            <a:ext cx="1417320" cy="14173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932688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C9A227"/>
                </a:solidFill>
                <a:latin typeface="Helvetica"/>
              </a:rPr>
              <a:t>OPERATIONAL FOOTPRINT</a:t>
            </a:r>
          </a:p>
          <a:p>
            <a:pPr>
              <a:spcBef>
                <a:spcPts val="200"/>
              </a:spcBef>
            </a:pPr>
            <a:r>
              <a:rPr sz="2400" b="1">
                <a:solidFill>
                  <a:srgbClr val="FFFFFF"/>
                </a:solidFill>
                <a:latin typeface="Helvetica-Bold"/>
              </a:rPr>
              <a:t>Two offices serving Canada and the Gulf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500" b="1">
                <a:solidFill>
                  <a:srgbClr val="2B2B2B"/>
                </a:solidFill>
                <a:latin typeface="Helvetica"/>
              </a:rPr>
              <a:t>Head office — Toronto, Canada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96596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2200 Industrial Parkway, Toronto, ON M9W 0A1, Canada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37744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Distribution centre and call centre supporting Canadian customers and export to the 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01752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500" b="1">
                <a:solidFill>
                  <a:srgbClr val="2B2B2B"/>
                </a:solidFill>
                <a:latin typeface="Helvetica"/>
              </a:rPr>
              <a:t>Gulf office — Dubai, UAE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42900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Office 1408, Harbour Tower, Dubai, United Arab Emirates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84048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Regional hub for UAE, Saudi Arabia, Qatar and Oman (17.0% + 5.7% + 2.2% + 1.8% of revenue)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475488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500" b="1">
                <a:solidFill>
                  <a:srgbClr val="2B2B2B"/>
                </a:solidFill>
                <a:latin typeface="Helvetica"/>
              </a:rPr>
              <a:t>Logistics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16636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Dedicated freight and last-mile delivery across both markets; inventory managed at the Toronto DC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64592"/>
            <a:ext cx="1417320" cy="14173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932688"/>
          </a:xfrm>
          <a:prstGeom prst="rect">
            <a:avLst/>
          </a:prstGeom>
          <a:solidFill>
            <a:srgbClr val="0B3C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/>
            <a:r>
              <a:rPr sz="1100" b="1">
                <a:solidFill>
                  <a:srgbClr val="C9A227"/>
                </a:solidFill>
                <a:latin typeface="Helvetica"/>
              </a:rPr>
              <a:t>FY2026 OUTLOOK</a:t>
            </a:r>
          </a:p>
          <a:p>
            <a:pPr>
              <a:spcBef>
                <a:spcPts val="200"/>
              </a:spcBef>
            </a:pPr>
            <a:r>
              <a:rPr sz="2400" b="1">
                <a:solidFill>
                  <a:srgbClr val="FFFFFF"/>
                </a:solidFill>
                <a:latin typeface="Helvetica-Bold"/>
              </a:rPr>
              <a:t>Building on FY2025 momentum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23774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00" b="1">
                <a:solidFill>
                  <a:srgbClr val="2B2B2B"/>
                </a:solidFill>
                <a:latin typeface="Helvetica"/>
              </a:rPr>
              <a:t>Revenue growth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91840" y="1737360"/>
            <a:ext cx="80467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Target mid-single-digit revenue growth in FY2026, supported by Gulf market expansion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23774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00" b="1">
                <a:solidFill>
                  <a:srgbClr val="A63D40"/>
                </a:solidFill>
                <a:latin typeface="Helvetica"/>
              </a:rPr>
              <a:t>Margin discipline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91840" y="2606040"/>
            <a:ext cx="80467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Protect gross margin through procurement and pricing; manage the −0.4 point FY2025 dilution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474720"/>
            <a:ext cx="23774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00" b="1">
                <a:solidFill>
                  <a:srgbClr val="2B2B2B"/>
                </a:solidFill>
                <a:latin typeface="Helvetica"/>
              </a:rPr>
              <a:t>Category focus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91840" y="3474720"/>
            <a:ext cx="80467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Grow Electrical and Packaging while Material Handling remains the core revenue driver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4343400"/>
            <a:ext cx="23774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00" b="1">
                <a:solidFill>
                  <a:srgbClr val="2B2B2B"/>
                </a:solidFill>
                <a:latin typeface="Helvetica"/>
              </a:rPr>
              <a:t>Customer diversification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40" y="4343400"/>
            <a:ext cx="80467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Reduce reliance on the top-20 accounts by growing the long tail of smaller customers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212080"/>
            <a:ext cx="23774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00" b="1">
                <a:solidFill>
                  <a:srgbClr val="2B2B2B"/>
                </a:solidFill>
                <a:latin typeface="Helvetica"/>
              </a:rPr>
              <a:t>Operational excellence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91840" y="5212080"/>
            <a:ext cx="80467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400"/>
              </a:spcAft>
            </a:pPr>
            <a:r>
              <a:rPr sz="1200" b="0">
                <a:solidFill>
                  <a:srgbClr val="2B2B2B"/>
                </a:solidFill>
                <a:latin typeface="Helvetica"/>
              </a:rPr>
              <a:t>Expand Dubai hub capacity and improve order-to-delivery cycle times across both offices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