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Revenue</c:v>
                </c:pt>
              </c:strCache>
            </c:strRef>
          </c:tx>
          <c:spPr>
            <a:ln>
              <a:solidFill>
                <a:srgbClr val="1D7874"/>
              </a:solidFill>
            </a:ln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01</c:v>
                </c:pt>
                <c:pt idx="1">
                  <c:v>02</c:v>
                </c:pt>
                <c:pt idx="2">
                  <c:v>03</c:v>
                </c:pt>
                <c:pt idx="3">
                  <c:v>04</c:v>
                </c:pt>
                <c:pt idx="4">
                  <c:v>05</c:v>
                </c:pt>
                <c:pt idx="5">
                  <c:v>06</c:v>
                </c:pt>
                <c:pt idx="6">
                  <c:v>07</c:v>
                </c:pt>
                <c:pt idx="7">
                  <c:v>08</c:v>
                </c:pt>
                <c:pt idx="8">
                  <c:v>09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5660798.91</c:v>
                </c:pt>
                <c:pt idx="1">
                  <c:v>4408264.69</c:v>
                </c:pt>
                <c:pt idx="2">
                  <c:v>5234287.17</c:v>
                </c:pt>
                <c:pt idx="3">
                  <c:v>6857863.42</c:v>
                </c:pt>
                <c:pt idx="4">
                  <c:v>4558071.52</c:v>
                </c:pt>
                <c:pt idx="5">
                  <c:v>4767230.19</c:v>
                </c:pt>
                <c:pt idx="6">
                  <c:v>4717309.03</c:v>
                </c:pt>
                <c:pt idx="7">
                  <c:v>3693598.05</c:v>
                </c:pt>
                <c:pt idx="8">
                  <c:v>6576280.41</c:v>
                </c:pt>
                <c:pt idx="9">
                  <c:v>7979546.15</c:v>
                </c:pt>
                <c:pt idx="10">
                  <c:v>6710974.81</c:v>
                </c:pt>
                <c:pt idx="11">
                  <c:v>7982078.21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/>
        <c:majorTickMark val="out"/>
        <c:minorTickMark val="none"/>
        <c:tickLblPos val="nextTo"/>
        <c:crossAx val="2118791784"/>
        <c:crosses val="autoZero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0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cat>
            <c:strRef>
              <c:f>Sheet1!$A$2:$A$7</c:f>
              <c:strCache>
                <c:ptCount val="6"/>
                <c:pt idx="0">
                  <c:v>Material Handling</c:v>
                </c:pt>
                <c:pt idx="1">
                  <c:v>Electrical</c:v>
                </c:pt>
                <c:pt idx="2">
                  <c:v>Packaging</c:v>
                </c:pt>
                <c:pt idx="3">
                  <c:v>Tools</c:v>
                </c:pt>
                <c:pt idx="4">
                  <c:v>Safety &amp; PPE</c:v>
                </c:pt>
                <c:pt idx="5">
                  <c:v>Janitorial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56.0</c:v>
                </c:pt>
                <c:pt idx="1">
                  <c:v>17.6</c:v>
                </c:pt>
                <c:pt idx="2">
                  <c:v>6.4</c:v>
                </c:pt>
                <c:pt idx="3">
                  <c:v>5.4</c:v>
                </c:pt>
                <c:pt idx="4">
                  <c:v>4.2</c:v>
                </c:pt>
                <c:pt idx="5">
                  <c:v>3.7</c:v>
                </c:pt>
              </c:numCache>
            </c:numRef>
          </c:val>
        </c:ser>
      </c:pieChart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Share %</c:v>
                </c:pt>
              </c:strCache>
            </c:strRef>
          </c:tx>
          <c:spPr>
            <a:solidFill>
              <a:srgbClr val="1D7874"/>
            </a:solidFill>
          </c:spPr>
          <c:cat>
            <c:strRef>
              <c:f>Sheet1!$A$2:$A$7</c:f>
              <c:strCache>
                <c:ptCount val="6"/>
                <c:pt idx="0">
                  <c:v>CA</c:v>
                </c:pt>
                <c:pt idx="1">
                  <c:v>AE</c:v>
                </c:pt>
                <c:pt idx="2">
                  <c:v>SA</c:v>
                </c:pt>
                <c:pt idx="3">
                  <c:v>US</c:v>
                </c:pt>
                <c:pt idx="4">
                  <c:v>QA</c:v>
                </c:pt>
                <c:pt idx="5">
                  <c:v>OM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69.7</c:v>
                </c:pt>
                <c:pt idx="1">
                  <c:v>17.0</c:v>
                </c:pt>
                <c:pt idx="2">
                  <c:v>5.7</c:v>
                </c:pt>
                <c:pt idx="3">
                  <c:v>3.6</c:v>
                </c:pt>
                <c:pt idx="4">
                  <c:v>2.2</c:v>
                </c:pt>
                <c:pt idx="5">
                  <c:v>1.8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chart" Target="../charts/char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chart" Target="../charts/chart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74320"/>
            <a:ext cx="731520" cy="73152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1371600"/>
            <a:ext cx="9144000" cy="3657600"/>
          </a:xfrm>
          <a:prstGeom prst="rect">
            <a:avLst/>
          </a:prstGeom>
          <a:solidFill>
            <a:srgbClr val="0B3C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77724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400">
                <a:solidFill>
                  <a:srgbClr val="F2F4F5"/>
                </a:solidFill>
                <a:latin typeface="Helvetica-Bold"/>
              </a:defRPr>
            </a:pPr>
            <a:r>
              <a:t>Acme Co</a:t>
            </a:r>
          </a:p>
          <a:p>
            <a:pPr>
              <a:defRPr sz="2200">
                <a:solidFill>
                  <a:srgbClr val="F2F4F5"/>
                </a:solidFill>
                <a:latin typeface="Helvetica"/>
              </a:defRPr>
            </a:pPr>
            <a:r>
              <a:t>Investor Presentation</a:t>
            </a:r>
          </a:p>
          <a:p>
            <a:pPr>
              <a:defRPr sz="2200">
                <a:solidFill>
                  <a:srgbClr val="F2F4F5"/>
                </a:solidFill>
                <a:latin typeface="Helvetica"/>
              </a:defRPr>
            </a:pPr>
            <a:r>
              <a:t>FY2025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74320"/>
            <a:ext cx="731520" cy="73152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914400"/>
            <a:ext cx="9144000" cy="914400"/>
          </a:xfrm>
          <a:prstGeom prst="rect">
            <a:avLst/>
          </a:prstGeom>
          <a:solidFill>
            <a:srgbClr val="0B3C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defRPr sz="2800">
                <a:solidFill>
                  <a:srgbClr val="F2F4F5"/>
                </a:solidFill>
                <a:latin typeface="Helvetica-Bold"/>
              </a:defRPr>
            </a:pPr>
            <a:r>
              <a:t>Agenda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011680"/>
            <a:ext cx="8229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B2B2B"/>
                </a:solidFill>
                <a:latin typeface="Helvetica"/>
              </a:defRPr>
            </a:pPr>
            <a:r>
              <a:t>• FY2025 Highlights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514600"/>
            <a:ext cx="8229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B2B2B"/>
                </a:solidFill>
                <a:latin typeface="Helvetica"/>
              </a:defRPr>
            </a:pPr>
            <a:r>
              <a:t>• Revenue and Growth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017520"/>
            <a:ext cx="8229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B2B2B"/>
                </a:solidFill>
                <a:latin typeface="Helvetica"/>
              </a:defRPr>
            </a:pPr>
            <a:r>
              <a:t>• Gross Margin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520440"/>
            <a:ext cx="8229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B2B2B"/>
                </a:solidFill>
                <a:latin typeface="Helvetica"/>
              </a:defRPr>
            </a:pPr>
            <a:r>
              <a:t>• Category Mix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023360"/>
            <a:ext cx="8229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B2B2B"/>
                </a:solidFill>
                <a:latin typeface="Helvetica"/>
              </a:defRPr>
            </a:pPr>
            <a:r>
              <a:t>• Customer Base and Concentration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4526280"/>
            <a:ext cx="8229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B2B2B"/>
                </a:solidFill>
                <a:latin typeface="Helvetica"/>
              </a:defRPr>
            </a:pPr>
            <a:r>
              <a:t>• Geographic Split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5029200"/>
            <a:ext cx="8229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B2B2B"/>
                </a:solidFill>
                <a:latin typeface="Helvetica"/>
              </a:defRPr>
            </a:pPr>
            <a:r>
              <a:t>• Operational Footprint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5532120"/>
            <a:ext cx="8229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B2B2B"/>
                </a:solidFill>
                <a:latin typeface="Helvetica"/>
              </a:defRPr>
            </a:pPr>
            <a:r>
              <a:t>• FY2026 Outlook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74320"/>
            <a:ext cx="731520" cy="73152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822960"/>
            <a:ext cx="9144000" cy="914400"/>
          </a:xfrm>
          <a:prstGeom prst="rect">
            <a:avLst/>
          </a:prstGeom>
          <a:solidFill>
            <a:srgbClr val="0B3C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defRPr sz="2800">
                <a:solidFill>
                  <a:srgbClr val="F2F4F5"/>
                </a:solidFill>
                <a:latin typeface="Helvetica-Bold"/>
              </a:defRPr>
            </a:pPr>
            <a:r>
              <a:t>FY2025 Highlights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011680"/>
            <a:ext cx="8229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B2B2B"/>
                </a:solidFill>
                <a:latin typeface="Helvetica"/>
              </a:defRPr>
            </a:pPr>
            <a:r>
              <a:t>• Revenue: $69.1M ($69,146,302.56)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514600"/>
            <a:ext cx="8229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B2B2B"/>
                </a:solidFill>
                <a:latin typeface="Helvetica"/>
              </a:defRPr>
            </a:pPr>
            <a:r>
              <a:t>• Gross Profit: $20.7M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017520"/>
            <a:ext cx="8229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B2B2B"/>
                </a:solidFill>
                <a:latin typeface="Helvetica"/>
              </a:defRPr>
            </a:pPr>
            <a:r>
              <a:t>• Gross Margin: 30.0%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520440"/>
            <a:ext cx="8229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B2B2B"/>
                </a:solidFill>
                <a:latin typeface="Helvetica"/>
              </a:defRPr>
            </a:pPr>
            <a:r>
              <a:t>• Orders: 6,358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023360"/>
            <a:ext cx="8229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B2B2B"/>
                </a:solidFill>
                <a:latin typeface="Helvetica"/>
              </a:defRPr>
            </a:pPr>
            <a:r>
              <a:t>• Revenue Growth YoY: 7.9%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4526280"/>
            <a:ext cx="8229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B2B2B"/>
                </a:solidFill>
                <a:latin typeface="Helvetica"/>
              </a:defRPr>
            </a:pPr>
            <a:r>
              <a:t>• Gross Profit Growth YoY: 6.4%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5029200"/>
            <a:ext cx="8229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B2B2B"/>
                </a:solidFill>
                <a:latin typeface="Helvetica"/>
              </a:defRPr>
            </a:pPr>
            <a:r>
              <a:t>• Order Growth YoY: 4.7%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74320"/>
            <a:ext cx="731520" cy="73152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822960"/>
            <a:ext cx="9144000" cy="914400"/>
          </a:xfrm>
          <a:prstGeom prst="rect">
            <a:avLst/>
          </a:prstGeom>
          <a:solidFill>
            <a:srgbClr val="0B3C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defRPr sz="2800">
                <a:solidFill>
                  <a:srgbClr val="F2F4F5"/>
                </a:solidFill>
                <a:latin typeface="Helvetica-Bold"/>
              </a:defRPr>
            </a:pPr>
            <a:r>
              <a:t>Revenue and Growth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011680"/>
            <a:ext cx="8229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B2B2B"/>
                </a:solidFill>
                <a:latin typeface="Helvetica"/>
              </a:defRPr>
            </a:pPr>
            <a:r>
              <a:t>• FY2025 Revenue: $69.1M ($69,146,302.56)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514600"/>
            <a:ext cx="8229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B2B2B"/>
                </a:solidFill>
                <a:latin typeface="Helvetica"/>
              </a:defRPr>
            </a:pPr>
            <a:r>
              <a:t>• FY2024 Revenue: $64.1M ($64,106,153.02)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017520"/>
            <a:ext cx="8229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B2B2B"/>
                </a:solidFill>
                <a:latin typeface="Helvetica"/>
              </a:defRPr>
            </a:pPr>
            <a:r>
              <a:t>• YoY Growth: 7.9%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5029200" y="2743200"/>
          <a:ext cx="3657600" cy="320040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74320"/>
            <a:ext cx="731520" cy="73152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822960"/>
            <a:ext cx="9144000" cy="914400"/>
          </a:xfrm>
          <a:prstGeom prst="rect">
            <a:avLst/>
          </a:prstGeom>
          <a:solidFill>
            <a:srgbClr val="0B3C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defRPr sz="2800">
                <a:solidFill>
                  <a:srgbClr val="F2F4F5"/>
                </a:solidFill>
                <a:latin typeface="Helvetica-Bold"/>
              </a:defRPr>
            </a:pPr>
            <a:r>
              <a:t>Gross Margin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011680"/>
            <a:ext cx="8229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B2B2B"/>
                </a:solidFill>
                <a:latin typeface="Helvetica"/>
              </a:defRPr>
            </a:pPr>
            <a:r>
              <a:t>• FY2025 Gross Margin: 30.0%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514600"/>
            <a:ext cx="8229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B2B2B"/>
                </a:solidFill>
                <a:latin typeface="Helvetica"/>
              </a:defRPr>
            </a:pPr>
            <a:r>
              <a:t>• FY2024 Gross Margin: 30.4%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017520"/>
            <a:ext cx="8229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B2B2B"/>
                </a:solidFill>
                <a:latin typeface="Helvetica"/>
              </a:defRPr>
            </a:pPr>
            <a:r>
              <a:t>• Change: -0.4 points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57200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A63D40"/>
                </a:solidFill>
                <a:latin typeface="Helvetica-Bold"/>
              </a:defRPr>
            </a:pPr>
            <a:r>
              <a:t>Margin declined 0.4 points vs prior year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74320"/>
            <a:ext cx="731520" cy="73152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822960"/>
            <a:ext cx="9144000" cy="914400"/>
          </a:xfrm>
          <a:prstGeom prst="rect">
            <a:avLst/>
          </a:prstGeom>
          <a:solidFill>
            <a:srgbClr val="0B3C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defRPr sz="2800">
                <a:solidFill>
                  <a:srgbClr val="F2F4F5"/>
                </a:solidFill>
                <a:latin typeface="Helvetica-Bold"/>
              </a:defRPr>
            </a:pPr>
            <a:r>
              <a:t>Category Mix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011680"/>
            <a:ext cx="8229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B2B2B"/>
                </a:solidFill>
                <a:latin typeface="Helvetica"/>
              </a:defRPr>
            </a:pPr>
            <a:r>
              <a:t>• Largest Category: Material Handling – 56.0% of revenue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926080"/>
            <a:ext cx="8229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B2B2B"/>
                </a:solidFill>
                <a:latin typeface="Helvetica"/>
              </a:defRPr>
            </a:pPr>
            <a:r>
              <a:t>• Electrical: 17.6%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429000"/>
            <a:ext cx="8229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B2B2B"/>
                </a:solidFill>
                <a:latin typeface="Helvetica"/>
              </a:defRPr>
            </a:pPr>
            <a:r>
              <a:t>• Packaging: 6.4%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931920"/>
            <a:ext cx="8229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B2B2B"/>
                </a:solidFill>
                <a:latin typeface="Helvetica"/>
              </a:defRPr>
            </a:pPr>
            <a:r>
              <a:t>• Tools: 5.4%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434840"/>
            <a:ext cx="8229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B2B2B"/>
                </a:solidFill>
                <a:latin typeface="Helvetica"/>
              </a:defRPr>
            </a:pPr>
            <a:r>
              <a:t>• Safety &amp; PPE: 4.2%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4937760"/>
            <a:ext cx="8229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B2B2B"/>
                </a:solidFill>
                <a:latin typeface="Helvetica"/>
              </a:defRPr>
            </a:pPr>
            <a:r>
              <a:t>• Janitorial: 3.7%</a:t>
            </a:r>
          </a:p>
        </p:txBody>
      </p:sp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5029200" y="2286000"/>
          <a:ext cx="3657600" cy="365760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74320"/>
            <a:ext cx="731520" cy="73152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822960"/>
            <a:ext cx="9144000" cy="914400"/>
          </a:xfrm>
          <a:prstGeom prst="rect">
            <a:avLst/>
          </a:prstGeom>
          <a:solidFill>
            <a:srgbClr val="0B3C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defRPr sz="2800">
                <a:solidFill>
                  <a:srgbClr val="F2F4F5"/>
                </a:solidFill>
                <a:latin typeface="Helvetica-Bold"/>
              </a:defRPr>
            </a:pPr>
            <a:r>
              <a:t>Customer Base and Concentration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011680"/>
            <a:ext cx="8229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B2B2B"/>
                </a:solidFill>
                <a:latin typeface="Helvetica"/>
              </a:defRPr>
            </a:pPr>
            <a:r>
              <a:t>• Top 20 customers account for 13.65% of revenue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514600"/>
            <a:ext cx="8229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B2B2B"/>
                </a:solidFill>
                <a:latin typeface="Helvetica"/>
              </a:defRPr>
            </a:pPr>
            <a:r>
              <a:t>• Material Handling concentration: 56.0% of revenue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017520"/>
            <a:ext cx="8229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B2B2B"/>
                </a:solidFill>
                <a:latin typeface="Helvetica"/>
              </a:defRPr>
            </a:pPr>
            <a:r>
              <a:t>• Top-20 customer concentration: 13.65% of revenue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5029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A63D40"/>
                </a:solidFill>
                <a:latin typeface="Helvetica-Bold"/>
              </a:defRPr>
            </a:pPr>
            <a:r>
              <a:t>Material Handling concentration and top-20 customer concentration are the two key risks for investors.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74320"/>
            <a:ext cx="731520" cy="73152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822960"/>
            <a:ext cx="9144000" cy="914400"/>
          </a:xfrm>
          <a:prstGeom prst="rect">
            <a:avLst/>
          </a:prstGeom>
          <a:solidFill>
            <a:srgbClr val="0B3C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defRPr sz="2800">
                <a:solidFill>
                  <a:srgbClr val="F2F4F5"/>
                </a:solidFill>
                <a:latin typeface="Helvetica-Bold"/>
              </a:defRPr>
            </a:pPr>
            <a:r>
              <a:t>Geographic Split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011680"/>
            <a:ext cx="8229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B2B2B"/>
                </a:solidFill>
                <a:latin typeface="Helvetica"/>
              </a:defRPr>
            </a:pPr>
            <a:r>
              <a:t>• CA: 69.7% of revenue, 4474 orders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514600"/>
            <a:ext cx="8229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B2B2B"/>
                </a:solidFill>
                <a:latin typeface="Helvetica"/>
              </a:defRPr>
            </a:pPr>
            <a:r>
              <a:t>• AE: 17.0% of revenue, 1069 orders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017520"/>
            <a:ext cx="8229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B2B2B"/>
                </a:solidFill>
                <a:latin typeface="Helvetica"/>
              </a:defRPr>
            </a:pPr>
            <a:r>
              <a:t>• SA: 5.7% of revenue, 401 orders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520440"/>
            <a:ext cx="8229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B2B2B"/>
                </a:solidFill>
                <a:latin typeface="Helvetica"/>
              </a:defRPr>
            </a:pPr>
            <a:r>
              <a:t>• US: 3.6% of revenue, 178 orders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023360"/>
            <a:ext cx="8229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B2B2B"/>
                </a:solidFill>
                <a:latin typeface="Helvetica"/>
              </a:defRPr>
            </a:pPr>
            <a:r>
              <a:t>• QA: 2.2% of revenue, 114 orders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4526280"/>
            <a:ext cx="8229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B2B2B"/>
                </a:solidFill>
                <a:latin typeface="Helvetica"/>
              </a:defRPr>
            </a:pPr>
            <a:r>
              <a:t>• OM: 1.8% of revenue, 122 orders</a:t>
            </a:r>
          </a:p>
        </p:txBody>
      </p:sp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5029200" y="2743200"/>
          <a:ext cx="3657600" cy="274320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74320"/>
            <a:ext cx="731520" cy="73152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822960"/>
            <a:ext cx="9144000" cy="914400"/>
          </a:xfrm>
          <a:prstGeom prst="rect">
            <a:avLst/>
          </a:prstGeom>
          <a:solidFill>
            <a:srgbClr val="0B3C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defRPr sz="2800">
                <a:solidFill>
                  <a:srgbClr val="F2F4F5"/>
                </a:solidFill>
                <a:latin typeface="Helvetica-Bold"/>
              </a:defRPr>
            </a:pPr>
            <a:r>
              <a:t>Operational Footprint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011680"/>
            <a:ext cx="8229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B2B2B"/>
                </a:solidFill>
                <a:latin typeface="Helvetica"/>
              </a:defRPr>
            </a:pPr>
            <a:r>
              <a:t>• Head Office: 2200 Industrial Parkway, Toronto, ON  M9W 0A1, Canada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514600"/>
            <a:ext cx="8229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B2B2B"/>
                </a:solidFill>
                <a:latin typeface="Helvetica"/>
              </a:defRPr>
            </a:pPr>
            <a:r>
              <a:t>• Gulf Office: Office 1408, Harbour Tower, Dubai, United Arab Emirates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74320"/>
            <a:ext cx="731520" cy="73152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822960"/>
            <a:ext cx="9144000" cy="914400"/>
          </a:xfrm>
          <a:prstGeom prst="rect">
            <a:avLst/>
          </a:prstGeom>
          <a:solidFill>
            <a:srgbClr val="0B3C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defRPr sz="2800">
                <a:solidFill>
                  <a:srgbClr val="F2F4F5"/>
                </a:solidFill>
                <a:latin typeface="Helvetica-Bold"/>
              </a:defRPr>
            </a:pPr>
            <a:r>
              <a:t>FY2026 Outlook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011680"/>
            <a:ext cx="8229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B2B2B"/>
                </a:solidFill>
                <a:latin typeface="Helvetica"/>
              </a:defRPr>
            </a:pPr>
            <a:r>
              <a:t>• Management will provide formal guidance in upcoming reporting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514600"/>
            <a:ext cx="8229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B2B2B"/>
                </a:solidFill>
                <a:latin typeface="Helvetica"/>
              </a:defRPr>
            </a:pPr>
            <a:r>
              <a:t>• Focus remains on diversification of category mix and customer base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017520"/>
            <a:ext cx="8229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B2B2B"/>
                </a:solidFill>
                <a:latin typeface="Helvetica"/>
              </a:defRPr>
            </a:pPr>
            <a:r>
              <a:t>• Operational efficiency initiatives in Toronto and Dubai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