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  <p:sldId id="262" r:id="rId13"/>
    <p:sldId id="263" r:id="rId14"/>
    <p:sldId id="264" r:id="rId15"/>
    <p:sldId id="265" r:id="rId16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Relationship Id="rId13" Type="http://schemas.openxmlformats.org/officeDocument/2006/relationships/slide" Target="slides/slide7.xml"/><Relationship Id="rId14" Type="http://schemas.openxmlformats.org/officeDocument/2006/relationships/slide" Target="slides/slide8.xml"/><Relationship Id="rId15" Type="http://schemas.openxmlformats.org/officeDocument/2006/relationships/slide" Target="slides/slide9.xml"/><Relationship Id="rId16" Type="http://schemas.openxmlformats.org/officeDocument/2006/relationships/slide" Target="slides/slide10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col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FY2025 revenue</c:v>
                </c:pt>
              </c:strCache>
            </c:strRef>
          </c:tx>
          <c:spPr>
            <a:solidFill>
              <a:srgbClr val="1D7874"/>
            </a:solidFill>
          </c:spPr>
          <c:cat>
            <c:strRef>
              <c:f>Sheet1!$A$2:$A$13</c:f>
              <c:strCache>
                <c:ptCount val="12"/>
                <c:pt idx="0">
                  <c:v>Jan</c:v>
                </c:pt>
                <c:pt idx="1">
                  <c:v>Feb</c:v>
                </c:pt>
                <c:pt idx="2">
                  <c:v>Mar</c:v>
                </c:pt>
                <c:pt idx="3">
                  <c:v>Apr</c:v>
                </c:pt>
                <c:pt idx="4">
                  <c:v>May</c:v>
                </c:pt>
                <c:pt idx="5">
                  <c:v>Jun</c:v>
                </c:pt>
                <c:pt idx="6">
                  <c:v>Jul</c:v>
                </c:pt>
                <c:pt idx="7">
                  <c:v>Aug</c:v>
                </c:pt>
                <c:pt idx="8">
                  <c:v>Sep</c:v>
                </c:pt>
                <c:pt idx="9">
                  <c:v>Oct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5660798.91</c:v>
                </c:pt>
                <c:pt idx="1">
                  <c:v>4408262.65</c:v>
                </c:pt>
                <c:pt idx="2">
                  <c:v>5234287.17</c:v>
                </c:pt>
                <c:pt idx="3">
                  <c:v>6857863.42</c:v>
                </c:pt>
                <c:pt idx="4">
                  <c:v>4558071.52</c:v>
                </c:pt>
                <c:pt idx="5">
                  <c:v>4767230.19</c:v>
                </c:pt>
                <c:pt idx="6">
                  <c:v>4717309.03</c:v>
                </c:pt>
                <c:pt idx="7">
                  <c:v>3693598.05</c:v>
                </c:pt>
                <c:pt idx="8">
                  <c:v>6576280.41</c:v>
                </c:pt>
                <c:pt idx="9">
                  <c:v>7979546.15</c:v>
                </c:pt>
                <c:pt idx="10">
                  <c:v>6710974.81</c:v>
                </c:pt>
                <c:pt idx="11">
                  <c:v>7982078.21</c:v>
                </c:pt>
              </c:numCache>
            </c:numRef>
          </c:val>
        </c:ser>
        <c:dLbls>
          <c:numFmt formatCode="&quot;$&quot;#,##0" sourceLinked="0"/>
          <c:txPr>
            <a:bodyPr/>
            <a:lstStyle/>
            <a:p>
              <a:pPr>
                <a:defRPr sz="1000">
                  <a:solidFill>
                    <a:srgbClr val="2B2B2B"/>
                  </a:solidFill>
                </a:defRPr>
              </a:pPr>
            </a:p>
          </c:txPr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axId val="-2068027336"/>
        <c:axId val="-2113994440"/>
      </c:barChart>
      <c:catAx>
        <c:axId val="-2068027336"/>
        <c:scaling>
          <c:orientation val="minMax"/>
        </c:scaling>
        <c:delete val="0"/>
        <c:axPos val="b"/>
        <c:majorTickMark val="out"/>
        <c:minorTickMark val="none"/>
        <c:tickLblPos val="nextTo"/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l"/>
        <c:majorGridlines/>
        <c:majorTickMark val="out"/>
        <c:minorTickMark val="none"/>
        <c:tickLblPos val="nextTo"/>
        <c:crossAx val="-2068027336"/>
        <c:crosses val="autoZero"/>
      </c:valAx>
    </c:plotArea>
    <c:dispBlanksAs val="gap"/>
  </c:chart>
  <c:txPr>
    <a:bodyPr/>
    <a:lstStyle/>
    <a:p>
      <a:pPr>
        <a:defRPr sz="1100">
          <a:solidFill>
            <a:srgbClr val="2B2B2B"/>
          </a:solidFill>
        </a:defRPr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Relationship Id="rId3" Type="http://schemas.openxmlformats.org/officeDocument/2006/relationships/chart" Target="../charts/chart1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7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8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9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_rels/slide10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0B3C5D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47472"/>
            <a:ext cx="731520" cy="7315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914400" y="2377440"/>
            <a:ext cx="10332720" cy="109728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5400" b="1">
                <a:solidFill>
                  <a:srgbClr val="2B2B2B"/>
                </a:solidFill>
                <a:latin typeface="Helvetica"/>
              </a:rPr>
              <a:t>Acme Co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47472"/>
            <a:ext cx="731520" cy="7315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11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0B3C5D"/>
                </a:solidFill>
                <a:latin typeface="Helvetica"/>
              </a:rPr>
              <a:t>Agenda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FY2025 financial review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Revenue and growth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Gross margin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Category mix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Customer base and concentration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Geographic split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Operational footprint</a:t>
            </a:r>
          </a:p>
          <a:p>
            <a:pPr algn="l"/>
            <a:r>
              <a:rPr sz="1800" b="0">
                <a:solidFill>
                  <a:srgbClr val="2B2B2B"/>
                </a:solidFill>
                <a:latin typeface="Helvetica"/>
              </a:rPr>
              <a:t>FY2026 outlook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47472"/>
            <a:ext cx="731520" cy="7315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11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0B3C5D"/>
                </a:solidFill>
                <a:latin typeface="Helvetica"/>
              </a:rPr>
              <a:t>FY2025 highlights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Revenue: $69.1M, up 7.9% year over year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Gross profit: $20.7M, up 6.4% year over year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Gross margin: 30.0% (prior year 30.4%)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Orders: 6,358, up 4.7% year over year</a:t>
            </a:r>
          </a:p>
          <a:p>
            <a:pPr algn="l"/>
            <a:r>
              <a:rPr sz="1800" b="0">
                <a:solidFill>
                  <a:srgbClr val="2B2B2B"/>
                </a:solidFill>
                <a:latin typeface="Helvetica"/>
              </a:rPr>
              <a:t>Material Handling largest category, 56.0% of revenue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47472"/>
            <a:ext cx="731520" cy="7315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11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0B3C5D"/>
                </a:solidFill>
                <a:latin typeface="Helvetica"/>
              </a:rPr>
              <a:t>Revenue and growth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325880"/>
            <a:ext cx="10515600" cy="16459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Current revenue: $69.1M (FY2025)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Prior revenue: $64.1M (FY2024)</a:t>
            </a:r>
          </a:p>
          <a:p>
            <a:pPr algn="l"/>
            <a:r>
              <a:rPr sz="1800" b="0">
                <a:solidFill>
                  <a:srgbClr val="2B2B2B"/>
                </a:solidFill>
                <a:latin typeface="Helvetica"/>
              </a:rPr>
              <a:t>Revenue growth: 7.9%</a:t>
            </a:r>
          </a:p>
        </p:txBody>
      </p:sp>
      <p:graphicFrame>
        <p:nvGraphicFramePr>
          <p:cNvPr id="5" name="Chart 4"/>
          <p:cNvGraphicFramePr>
            <a:graphicFrameLocks noGrp="1"/>
          </p:cNvGraphicFramePr>
          <p:nvPr/>
        </p:nvGraphicFramePr>
        <p:xfrm>
          <a:off x="914400" y="1554480"/>
          <a:ext cx="10332720" cy="4572000"/>
        </p:xfrm>
        <a:graphic>
          <a:graphicData uri="http://schemas.openxmlformats.org/drawingml/2006/chart">
            <c:chart xmlns:c="http://schemas.openxmlformats.org/drawingml/2006/chart" r:id="rId3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47472"/>
            <a:ext cx="731520" cy="7315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11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0B3C5D"/>
                </a:solidFill>
                <a:latin typeface="Helvetica"/>
              </a:rPr>
              <a:t>Gross margin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5156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Current gross margin: 30.0%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Prior gross margin: 30.4%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Change: -0.4 points</a:t>
            </a:r>
          </a:p>
          <a:p>
            <a:pPr algn="l"/>
            <a:r>
              <a:rPr sz="1800" b="0">
                <a:solidFill>
                  <a:srgbClr val="2B2B2B"/>
                </a:solidFill>
                <a:latin typeface="Helvetica"/>
              </a:rPr>
              <a:t>Current gross profit: $20.7M (prior year $19.5M)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47472"/>
            <a:ext cx="731520" cy="7315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11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0B3C5D"/>
                </a:solidFill>
                <a:latin typeface="Helvetica"/>
              </a:rPr>
              <a:t>Category mix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Largest category: Material Handling, 56.0% of revenue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Electrical: 17.6% of revenue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Packaging: 6.4% of revenue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Tools: 5.4% of revenue</a:t>
            </a:r>
          </a:p>
          <a:p>
            <a:pPr algn="l"/>
            <a:r>
              <a:rPr sz="1800" b="0">
                <a:solidFill>
                  <a:srgbClr val="2B2B2B"/>
                </a:solidFill>
                <a:latin typeface="Helvetica"/>
              </a:rPr>
              <a:t>Safety &amp; PPE: 4.2% of revenue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47472"/>
            <a:ext cx="731520" cy="7315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11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0B3C5D"/>
                </a:solidFill>
                <a:latin typeface="Helvetica"/>
              </a:rPr>
              <a:t>Customer base and concentration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5156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900"/>
              </a:spcAft>
            </a:pPr>
            <a:r>
              <a:rPr sz="1600" b="0">
                <a:solidFill>
                  <a:srgbClr val="2B2B2B"/>
                </a:solidFill>
                <a:latin typeface="Helvetica"/>
              </a:rPr>
              <a:t>Top 20 customers represent 13.65% of revenue</a:t>
            </a:r>
          </a:p>
          <a:p>
            <a:pPr algn="l">
              <a:spcAft>
                <a:spcPts val="900"/>
              </a:spcAft>
            </a:pPr>
            <a:r>
              <a:rPr sz="1600" b="0">
                <a:solidFill>
                  <a:srgbClr val="2B2B2B"/>
                </a:solidFill>
                <a:latin typeface="Helvetica"/>
              </a:rPr>
              <a:t>Largest customer: Foxglove Stores LLC, $926,855.96 (1.34% of revenue)</a:t>
            </a:r>
          </a:p>
          <a:p>
            <a:pPr algn="l">
              <a:spcAft>
                <a:spcPts val="900"/>
              </a:spcAft>
            </a:pPr>
            <a:r>
              <a:rPr sz="1600" b="0">
                <a:solidFill>
                  <a:srgbClr val="2B2B2B"/>
                </a:solidFill>
                <a:latin typeface="Helvetica"/>
              </a:rPr>
              <a:t>Risk: Material Handling concentration</a:t>
            </a:r>
          </a:p>
          <a:p>
            <a:pPr algn="l">
              <a:spcAft>
                <a:spcPts val="900"/>
              </a:spcAft>
            </a:pPr>
            <a:r>
              <a:rPr sz="1600" b="0">
                <a:solidFill>
                  <a:srgbClr val="2B2B2B"/>
                </a:solidFill>
                <a:latin typeface="Helvetica"/>
              </a:rPr>
              <a:t>Risk: top-20 customer concentration</a:t>
            </a:r>
          </a:p>
          <a:p>
            <a:pPr algn="l"/>
            <a:r>
              <a:rPr sz="1600" b="0">
                <a:solidFill>
                  <a:srgbClr val="2B2B2B"/>
                </a:solidFill>
                <a:latin typeface="Helvetica"/>
              </a:rPr>
              <a:t>Material Handling concentration and top-20 customer concentration are the two risks an investor-facing document must state plainly.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47472"/>
            <a:ext cx="731520" cy="7315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11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0B3C5D"/>
                </a:solidFill>
                <a:latin typeface="Helvetica"/>
              </a:rPr>
              <a:t>Geographic split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515600" cy="41148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Canada: $48.2M, 69.7% of revenue, 4,474 orders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UAE: $11.7M, 17.0% of revenue, 1,069 orders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Saudi Arabia: $3.96M, 5.7% of revenue, 401 orders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United States: $2.49M, 3.6% of revenue, 178 orders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Qatar: $1.5M, 2.2% of revenue, 114 orders</a:t>
            </a:r>
          </a:p>
          <a:p>
            <a:pPr algn="l"/>
            <a:r>
              <a:rPr sz="1800" b="0">
                <a:solidFill>
                  <a:srgbClr val="2B2B2B"/>
                </a:solidFill>
                <a:latin typeface="Helvetica"/>
              </a:rPr>
              <a:t>Oman: $1.25M, 1.8% of revenue, 122 orders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47472"/>
            <a:ext cx="731520" cy="7315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11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0B3C5D"/>
                </a:solidFill>
                <a:latin typeface="Helvetica"/>
              </a:rPr>
              <a:t>Operational footprint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5156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Head office: 2200 Industrial Parkway, Toronto, ON M9W 0A1, Canada</a:t>
            </a:r>
          </a:p>
          <a:p>
            <a:pPr algn="l"/>
            <a:r>
              <a:rPr sz="1800" b="0">
                <a:solidFill>
                  <a:srgbClr val="2B2B2B"/>
                </a:solidFill>
                <a:latin typeface="Helvetica"/>
              </a:rPr>
              <a:t>Gulf office: Office 1408, Harbour Tower, Dubai, United Arab Emirates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bg>
      <p:bgPr>
        <a:solidFill>
          <a:srgbClr val="F2F4F5"/>
        </a:solidFill>
        <a:effectLst/>
      </p:bgPr>
    </p:bg>
    <p:spTree>
      <p:nvGrpSpPr>
        <p:cNvPr id="1" name=""/>
        <p:cNvGrpSpPr/>
        <p:nvPr/>
      </p:nvGrpSpPr>
      <p:grpSpPr/>
      <p:pic>
        <p:nvPicPr>
          <p:cNvPr id="2" name="Picture 1" descr="logo.png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2920" y="347472"/>
            <a:ext cx="731520" cy="731520"/>
          </a:xfrm>
          <a:prstGeom prst="rect">
            <a:avLst/>
          </a:prstGeom>
        </p:spPr>
      </p:pic>
      <p:sp>
        <p:nvSpPr>
          <p:cNvPr id="3" name="TextBox 2"/>
          <p:cNvSpPr txBox="1"/>
          <p:nvPr/>
        </p:nvSpPr>
        <p:spPr>
          <a:xfrm>
            <a:off x="0" y="0"/>
            <a:ext cx="11" cy="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sz="3000" b="1">
                <a:solidFill>
                  <a:srgbClr val="0B3C5D"/>
                </a:solidFill>
                <a:latin typeface="Helvetica"/>
              </a:rPr>
              <a:t>FY2026 outlook</a:t>
            </a:r>
          </a:p>
        </p:txBody>
      </p:sp>
      <p:sp>
        <p:nvSpPr>
          <p:cNvPr id="4" name="TextBox 3"/>
          <p:cNvSpPr txBox="1"/>
          <p:nvPr/>
        </p:nvSpPr>
        <p:spPr>
          <a:xfrm>
            <a:off x="822960" y="1554480"/>
            <a:ext cx="10515600" cy="320040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Build on the FY2025 momentum in revenue and orders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Manage Material Handling concentration risk</a:t>
            </a:r>
          </a:p>
          <a:p>
            <a:pPr algn="l">
              <a:spcAft>
                <a:spcPts val="900"/>
              </a:spcAft>
            </a:pPr>
            <a:r>
              <a:rPr sz="1800" b="0">
                <a:solidFill>
                  <a:srgbClr val="2B2B2B"/>
                </a:solidFill>
                <a:latin typeface="Helvetica"/>
              </a:rPr>
              <a:t>Manage top-20 customer concentration risk</a:t>
            </a:r>
          </a:p>
          <a:p>
            <a:pPr algn="l"/>
            <a:r>
              <a:rPr sz="1800" b="0">
                <a:solidFill>
                  <a:srgbClr val="2B2B2B"/>
                </a:solidFill>
                <a:latin typeface="Helvetica"/>
              </a:rPr>
              <a:t>Continue investment in the Gulf office footprint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