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64.10615302</c:v>
                </c:pt>
                <c:pt idx="1">
                  <c:v>69.14630256</c:v>
                </c:pt>
              </c:numCache>
            </c:numRef>
          </c:val>
        </c:ser>
        <c:dLbls>
          <c:numFmt formatCode="$#,##0.0&quot;M&quot;" sourceLinked="0"/>
          <c:txPr>
            <a:bodyPr/>
            <a:lstStyle/>
            <a:p>
              <a:pPr>
                <a:defRPr sz="1200" b="1">
                  <a:solidFill>
                    <a:srgbClr val="2B2B2B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2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l"/>
        <c:majorGridlines>
          <c:spPr>
            <a:ln>
              <a:solidFill>
                <a:srgbClr val="F2F4F5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B2B2B"/>
          </a:solidFill>
          <a:latin typeface="Helvetic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Gross margin (%)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30.4</c:v>
                </c:pt>
                <c:pt idx="1">
                  <c:v>30.0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200" b="1">
                  <a:solidFill>
                    <a:srgbClr val="2B2B2B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2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0.0"/>
          <c:min val="0.0"/>
        </c:scaling>
        <c:delete val="0"/>
        <c:axPos val="l"/>
        <c:majorGridlines>
          <c:spPr>
            <a:ln>
              <a:solidFill>
                <a:srgbClr val="F2F4F5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B2B2B"/>
          </a:solidFill>
          <a:latin typeface="Helvetica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revenue (%)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Sheet1!$A$2:$A$11</c:f>
              <c:strCache>
                <c:ptCount val="10"/>
                <c:pt idx="0">
                  <c:v>Material Handling</c:v>
                </c:pt>
                <c:pt idx="1">
                  <c:v>Electrical</c:v>
                </c:pt>
                <c:pt idx="2">
                  <c:v>Packaging</c:v>
                </c:pt>
                <c:pt idx="3">
                  <c:v>Tools</c:v>
                </c:pt>
                <c:pt idx="4">
                  <c:v>Safety &amp; PPE</c:v>
                </c:pt>
                <c:pt idx="5">
                  <c:v>Janitorial</c:v>
                </c:pt>
                <c:pt idx="6">
                  <c:v>Office Supplies</c:v>
                </c:pt>
                <c:pt idx="7">
                  <c:v>Abrasives</c:v>
                </c:pt>
                <c:pt idx="8">
                  <c:v>Fasteners</c:v>
                </c:pt>
                <c:pt idx="9">
                  <c:v>Adhesives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56.0</c:v>
                </c:pt>
                <c:pt idx="1">
                  <c:v>17.6</c:v>
                </c:pt>
                <c:pt idx="2">
                  <c:v>6.4</c:v>
                </c:pt>
                <c:pt idx="3">
                  <c:v>5.4</c:v>
                </c:pt>
                <c:pt idx="4">
                  <c:v>4.2</c:v>
                </c:pt>
                <c:pt idx="5">
                  <c:v>3.7</c:v>
                </c:pt>
                <c:pt idx="6">
                  <c:v>2.2</c:v>
                </c:pt>
                <c:pt idx="7">
                  <c:v>1.9</c:v>
                </c:pt>
                <c:pt idx="8">
                  <c:v>1.7</c:v>
                </c:pt>
                <c:pt idx="9">
                  <c:v>0.9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100" b="1">
                  <a:solidFill>
                    <a:srgbClr val="2B2B2B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1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5.0"/>
          <c:min val="0.0"/>
        </c:scaling>
        <c:delete val="0"/>
        <c:axPos val="b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B2B2B"/>
          </a:solidFill>
          <a:latin typeface="Helvetica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revenue (%)</c:v>
                </c:pt>
              </c:strCache>
            </c:strRef>
          </c:tx>
          <c:dPt>
            <c:idx val="0"/>
            <c:spPr>
              <a:solidFill>
                <a:srgbClr val="1D7874"/>
              </a:solidFill>
            </c:spPr>
          </c:dPt>
          <c:dPt>
            <c:idx val="1"/>
            <c:spPr>
              <a:solidFill>
                <a:srgbClr val="C9A227"/>
              </a:solidFill>
            </c:spPr>
          </c:dPt>
          <c:cat>
            <c:strRef>
              <c:f>Sheet1!$A$2:$A$3</c:f>
              <c:strCache>
                <c:ptCount val="2"/>
                <c:pt idx="0">
                  <c:v>Top 20 customers</c:v>
                </c:pt>
                <c:pt idx="1">
                  <c:v>All other customers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13.65</c:v>
                </c:pt>
                <c:pt idx="1">
                  <c:v>86.35</c:v>
                </c:pt>
              </c:numCache>
            </c:numRef>
          </c:val>
        </c:ser>
        <c:dLbls>
          <c:numFmt formatCode="0.00&quot;%&quot;" sourceLinked="0"/>
          <c:txPr>
            <a:bodyPr/>
            <a:lstStyle/>
            <a:p>
              <a:pPr>
                <a:defRPr sz="1100" b="1">
                  <a:solidFill>
                    <a:srgbClr val="2B2B2B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2B2B2B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100">
          <a:solidFill>
            <a:srgbClr val="2B2B2B"/>
          </a:solidFill>
          <a:latin typeface="Helvetica"/>
        </a:defRPr>
      </a:pPr>
      <a:endParaRPr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Sheet1!$A$2:$A$7</c:f>
              <c:strCache>
                <c:ptCount val="6"/>
                <c:pt idx="0">
                  <c:v>CA</c:v>
                </c:pt>
                <c:pt idx="1">
                  <c:v>AE</c:v>
                </c:pt>
                <c:pt idx="2">
                  <c:v>SA</c:v>
                </c:pt>
                <c:pt idx="3">
                  <c:v>US</c:v>
                </c:pt>
                <c:pt idx="4">
                  <c:v>QA</c:v>
                </c:pt>
                <c:pt idx="5">
                  <c:v>OM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48.20904223</c:v>
                </c:pt>
                <c:pt idx="1">
                  <c:v>11.72634295</c:v>
                </c:pt>
                <c:pt idx="2">
                  <c:v>3.96185528</c:v>
                </c:pt>
                <c:pt idx="3">
                  <c:v>2.49195415</c:v>
                </c:pt>
                <c:pt idx="4">
                  <c:v>1.50445407</c:v>
                </c:pt>
                <c:pt idx="5">
                  <c:v>1.25265388</c:v>
                </c:pt>
              </c:numCache>
            </c:numRef>
          </c:val>
        </c:ser>
        <c:dLbls>
          <c:numFmt formatCode="$#,##0.0&quot;M&quot;" sourceLinked="0"/>
          <c:txPr>
            <a:bodyPr/>
            <a:lstStyle/>
            <a:p>
              <a:pPr>
                <a:defRPr sz="1100" b="1">
                  <a:solidFill>
                    <a:srgbClr val="2B2B2B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2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.0"/>
          <c:min val="0.0"/>
        </c:scaling>
        <c:delete val="0"/>
        <c:axPos val="l"/>
        <c:majorGridlines>
          <c:spPr>
            <a:ln>
              <a:solidFill>
                <a:srgbClr val="F2F4F5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B2B2B"/>
          </a:solidFill>
          <a:latin typeface="Helvetic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2286000"/>
            <a:ext cx="1133856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5400" b="1">
                <a:solidFill>
                  <a:srgbClr val="F2F4F5"/>
                </a:solidFill>
                <a:latin typeface="Helvetica"/>
              </a:rPr>
              <a:t>Acme 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429000"/>
            <a:ext cx="1133856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200" b="0">
                <a:solidFill>
                  <a:srgbClr val="F2F4F5"/>
                </a:solidFill>
                <a:latin typeface="Helvetica"/>
              </a:rPr>
              <a:t>Industrial and office supply distribution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4160520"/>
            <a:ext cx="2011680" cy="548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11480" y="4434840"/>
            <a:ext cx="1133856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400" b="1">
                <a:solidFill>
                  <a:srgbClr val="F2F4F5"/>
                </a:solidFill>
                <a:latin typeface="Helvetica"/>
              </a:rPr>
              <a:t>FY2025 Investor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5029200"/>
            <a:ext cx="113385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0">
                <a:solidFill>
                  <a:srgbClr val="F2F4F5"/>
                </a:solidFill>
                <a:latin typeface="Helvetica"/>
              </a:rPr>
              <a:t>Toronto, Canada  |  Dubai, United Arab Emirates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5989320"/>
            <a:ext cx="1133856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Prepared for investors  |  FY2025 results (year ended December 2025)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What we will cover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874519"/>
            <a:ext cx="502920" cy="45720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74519"/>
            <a:ext cx="5029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600" b="1">
                <a:solidFill>
                  <a:srgbClr val="F2F4F5"/>
                </a:solidFill>
                <a:latin typeface="Helvetic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874519"/>
            <a:ext cx="82296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FY2025 highlights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423159"/>
            <a:ext cx="502920" cy="45720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2423159"/>
            <a:ext cx="5029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600" b="1">
                <a:solidFill>
                  <a:srgbClr val="F2F4F5"/>
                </a:solidFill>
                <a:latin typeface="Helvetic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423159"/>
            <a:ext cx="82296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Revenue and growth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2971799"/>
            <a:ext cx="502920" cy="45720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971799"/>
            <a:ext cx="5029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600" b="1">
                <a:solidFill>
                  <a:srgbClr val="F2F4F5"/>
                </a:solidFill>
                <a:latin typeface="Helvetic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2971799"/>
            <a:ext cx="82296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Gross margin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3520439"/>
            <a:ext cx="502920" cy="45720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520439"/>
            <a:ext cx="5029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600" b="1">
                <a:solidFill>
                  <a:srgbClr val="F2F4F5"/>
                </a:solidFill>
                <a:latin typeface="Helvetic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520439"/>
            <a:ext cx="82296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Category mix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069079"/>
            <a:ext cx="502920" cy="45720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069079"/>
            <a:ext cx="5029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600" b="1">
                <a:solidFill>
                  <a:srgbClr val="F2F4F5"/>
                </a:solidFill>
                <a:latin typeface="Helvetica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4069079"/>
            <a:ext cx="82296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Customer base and concentration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4617719"/>
            <a:ext cx="502920" cy="45720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4617719"/>
            <a:ext cx="5029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600" b="1">
                <a:solidFill>
                  <a:srgbClr val="F2F4F5"/>
                </a:solidFill>
                <a:latin typeface="Helvetica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4617719"/>
            <a:ext cx="82296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Geographic split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2960" y="5166359"/>
            <a:ext cx="502920" cy="45720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166359"/>
            <a:ext cx="5029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600" b="1">
                <a:solidFill>
                  <a:srgbClr val="F2F4F5"/>
                </a:solidFill>
                <a:latin typeface="Helvetica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8760" y="5166359"/>
            <a:ext cx="82296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Operational footprint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2960" y="5714999"/>
            <a:ext cx="502920" cy="45720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" y="5714999"/>
            <a:ext cx="5029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600" b="1">
                <a:solidFill>
                  <a:srgbClr val="F2F4F5"/>
                </a:solidFill>
                <a:latin typeface="Helvetica"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08760" y="5714999"/>
            <a:ext cx="82296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FY2026 outlook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FY2025 highlights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A year of growth in revenue, gross profit and orders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697480" cy="18288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920240"/>
            <a:ext cx="2697480" cy="73152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233172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1">
                <a:solidFill>
                  <a:srgbClr val="0B3C5D"/>
                </a:solidFill>
                <a:latin typeface="Helvetica"/>
              </a:rPr>
              <a:t>Revenue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560320"/>
            <a:ext cx="233172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$69.1M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200400"/>
            <a:ext cx="233172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1D7874"/>
                </a:solidFill>
                <a:latin typeface="Helvetica"/>
              </a:rPr>
              <a:t>+7.9% YoY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01568" y="1920240"/>
            <a:ext cx="2697480" cy="18288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01568" y="1920240"/>
            <a:ext cx="2697480" cy="73152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84448" y="2148840"/>
            <a:ext cx="233172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1">
                <a:solidFill>
                  <a:srgbClr val="0B3C5D"/>
                </a:solidFill>
                <a:latin typeface="Helvetica"/>
              </a:rPr>
              <a:t>Gross profit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4448" y="2560320"/>
            <a:ext cx="233172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$20.7M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4448" y="3200400"/>
            <a:ext cx="233172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1D7874"/>
                </a:solidFill>
                <a:latin typeface="Helvetica"/>
              </a:rPr>
              <a:t>+6.4% YoY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4496" y="1920240"/>
            <a:ext cx="2697480" cy="18288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54496" y="1920240"/>
            <a:ext cx="2697480" cy="73152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7376" y="2148840"/>
            <a:ext cx="233172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1">
                <a:solidFill>
                  <a:srgbClr val="0B3C5D"/>
                </a:solidFill>
                <a:latin typeface="Helvetica"/>
              </a:rPr>
              <a:t>Gross margin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7376" y="2560320"/>
            <a:ext cx="233172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30.0%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6" y="3200400"/>
            <a:ext cx="233172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A63D40"/>
                </a:solidFill>
                <a:latin typeface="Helvetica"/>
              </a:rPr>
              <a:t>-0.4 pts YoY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07424" y="1920240"/>
            <a:ext cx="2697480" cy="18288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107424" y="1920240"/>
            <a:ext cx="2697480" cy="73152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90304" y="2148840"/>
            <a:ext cx="233172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1">
                <a:solidFill>
                  <a:srgbClr val="0B3C5D"/>
                </a:solidFill>
                <a:latin typeface="Helvetica"/>
              </a:rPr>
              <a:t>Orders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90304" y="2560320"/>
            <a:ext cx="233172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6,358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90304" y="3200400"/>
            <a:ext cx="233172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1D7874"/>
                </a:solidFill>
                <a:latin typeface="Helvetica"/>
              </a:rPr>
              <a:t>+4.7% YoY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4160520"/>
            <a:ext cx="11155680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Revenue reached $69.1M, up 7.9% on FY2024 revenue of $64.1M.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Gross profit grew 6.4% to $20.7M; gross margin was 30.0%, down 0.4 points from 30.4%.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Orders grew 4.7% to 6,358, with average order value broadly stable.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Material Handling remains the largest category at 56.0% of revenue — a concentration we address on slide 6.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Top 20 customers account for 13.65% of revenue, a diversified customer base.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Revenue and 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FY2025 revenue of $69.1M, up 7.9% year over year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FY2025 revenue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$69.1M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0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0624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FY2024 revenue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624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$64.1M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79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Year-over-year growth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1D7874"/>
                </a:solidFill>
                <a:latin typeface="Helvetica"/>
              </a:rPr>
              <a:t>+7.9%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548640" y="3429000"/>
          <a:ext cx="6583680" cy="28346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06640" y="3429000"/>
            <a:ext cx="4297680" cy="2834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Revenue grew $5.0M, from $64.1M in FY2024 to $69.1M in FY2025.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Growth of 7.9% was delivered alongside a 4.7% increase in orders (6,358 vs 6,071).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Monthly revenue peaked in October and December 2025 at $8.0M each.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Gross margin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Gross margin of 30.0% in FY2025 vs 30.4% in FY2024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FY2025 gross margin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30.0%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0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0624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FY2024 gross margin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624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30.4%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79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Change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A63D40"/>
                </a:solidFill>
                <a:latin typeface="Helvetica"/>
              </a:rPr>
              <a:t>-0.4 pts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548640" y="3429000"/>
          <a:ext cx="6583680" cy="28346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06640" y="3429000"/>
            <a:ext cx="4297680" cy="2834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Gross profit rose 6.4% to $20.7M (FY2024: $19.5M), while revenue rose 7.9%.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Gross margin slipped 0.4 points to 30.0% as revenue growth outpaced gross profit growth.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Cost of goods sold was $48.4M in FY2025, up from $44.6M in FY2024.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Category mix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Material Handling is the largest category at 56.0% of revenue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783080"/>
          <a:ext cx="6949440" cy="44805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7772400" y="1783080"/>
            <a:ext cx="3931920" cy="123444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0" y="1783080"/>
            <a:ext cx="82296" cy="1234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01000" y="1874519"/>
            <a:ext cx="356616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>
                <a:solidFill>
                  <a:srgbClr val="0B3C5D"/>
                </a:solidFill>
                <a:latin typeface="Helvetica"/>
              </a:rPr>
              <a:t>Largest category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2194560"/>
            <a:ext cx="3566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200" b="1">
                <a:solidFill>
                  <a:srgbClr val="2B2B2B"/>
                </a:solidFill>
                <a:latin typeface="Helvetica"/>
              </a:rPr>
              <a:t>Material Handling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2606040"/>
            <a:ext cx="356616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0">
                <a:solidFill>
                  <a:srgbClr val="2B2B2B"/>
                </a:solidFill>
                <a:latin typeface="Helvetica"/>
              </a:rPr>
              <a:t>56.0% of revenue  ·  $38.7M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0" y="3200400"/>
            <a:ext cx="3931920" cy="3017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Material Handling at 56.0% of revenue is a material concentration risk: more than half of FY2025 revenue came from a single category.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Electrical is the second largest category at 17.6% ($12.2M).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The remaining eight categories together account for 26.4% of revenue.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Customer base and concentration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Top 20 customers represent 13.65% of revenue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Top 20 share of revenue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13.65%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0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0624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Top 20 revenue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624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$9.44M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79" y="1828800"/>
            <a:ext cx="3291840" cy="13716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0" y="19659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1">
                <a:solidFill>
                  <a:srgbClr val="0B3C5D"/>
                </a:solidFill>
                <a:latin typeface="Helvetica"/>
              </a:rPr>
              <a:t>Largest single customer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331720"/>
            <a:ext cx="29260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000" b="1">
                <a:solidFill>
                  <a:srgbClr val="2B2B2B"/>
                </a:solidFill>
                <a:latin typeface="Helvetica"/>
              </a:rPr>
              <a:t>1.34%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548640" y="3429000"/>
          <a:ext cx="4206240" cy="28346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029200" y="3429000"/>
            <a:ext cx="6675120" cy="2834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Top 20 customers together account for 13.65% of FY2025 revenue ($9.44M).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The largest single customer, Foxglove Stores LLC (C0848), is 1.34% of revenue ($926,856).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No single customer exceeds 1.4% of revenue: concentration risk sits in the long tail of the customer base rather than in any one account.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B2B2B"/>
                </a:solidFill>
                <a:latin typeface="Helvetica"/>
              </a:rPr>
              <a:t>•  6,358 orders in FY2025 across a broad industrial and office customer base.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Geographic split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Canada 69.7%, UAE 17.0%, Saudi Arabia 5.7%, US 3.6%, Qatar 2.2%, Oman 1.8%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828800"/>
          <a:ext cx="6949440" cy="44348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80960" y="1828800"/>
          <a:ext cx="402336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188720"/>
                <a:gridCol w="914400"/>
                <a:gridCol w="1005840"/>
              </a:tblGrid>
              <a:tr h="326571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2F4F5"/>
                          </a:solidFill>
                          <a:latin typeface="Helvetica"/>
                        </a:defRPr>
                      </a:pPr>
                      <a:r>
                        <a:t>Country</a:t>
                      </a:r>
                    </a:p>
                  </a:txBody>
                  <a:tcPr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1">
                          <a:solidFill>
                            <a:srgbClr val="F2F4F5"/>
                          </a:solidFill>
                          <a:latin typeface="Helvetica"/>
                        </a:defRPr>
                      </a:pPr>
                      <a:r>
                        <a:t>Revenue</a:t>
                      </a:r>
                    </a:p>
                  </a:txBody>
                  <a:tcPr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1">
                          <a:solidFill>
                            <a:srgbClr val="F2F4F5"/>
                          </a:solidFill>
                          <a:latin typeface="Helvetica"/>
                        </a:defRPr>
                      </a:pPr>
                      <a:r>
                        <a:t>Share</a:t>
                      </a:r>
                    </a:p>
                  </a:txBody>
                  <a:tcPr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1">
                          <a:solidFill>
                            <a:srgbClr val="F2F4F5"/>
                          </a:solidFill>
                          <a:latin typeface="Helvetica"/>
                        </a:defRPr>
                      </a:pPr>
                      <a:r>
                        <a:t>Orders</a:t>
                      </a:r>
                    </a:p>
                  </a:txBody>
                  <a:tcPr>
                    <a:solidFill>
                      <a:srgbClr val="0B3C5D"/>
                    </a:solidFill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CA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$48.2M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69.7%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4,474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AE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$11.7M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17.0%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1,069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SA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$4.0M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5.7%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401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US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$2.5M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3.6%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178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QA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$1.5M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2.2%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114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OM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$1.3M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1.8%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100" b="0">
                          <a:solidFill>
                            <a:srgbClr val="2B2B2B"/>
                          </a:solidFill>
                          <a:latin typeface="Helvetica"/>
                        </a:defRPr>
                      </a:pPr>
                      <a:r>
                        <a:t>122</a:t>
                      </a:r>
                    </a:p>
                  </a:txBody>
                  <a:tcPr>
                    <a:solidFill>
                      <a:srgbClr val="F2F4F5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80960" y="4297680"/>
            <a:ext cx="4023360" cy="1920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Canada remains the core market at 69.7% of revenue and 4,474 orders.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The Gulf region (AE, SA, QA, OM) contributes 26.7% of revenue across 1,706 orders.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Operational footprint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Two offices serving North America and the Gulf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18288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828800"/>
            <a:ext cx="5394960" cy="73152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057400"/>
            <a:ext cx="493776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600" b="1">
                <a:solidFill>
                  <a:srgbClr val="0B3C5D"/>
                </a:solidFill>
                <a:latin typeface="Helvetica"/>
              </a:rPr>
              <a:t>Head office — Toronto, Canada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468880"/>
            <a:ext cx="493776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0">
                <a:solidFill>
                  <a:srgbClr val="2B2B2B"/>
                </a:solidFill>
                <a:latin typeface="Helvetica"/>
              </a:rPr>
              <a:t>2200 Industrial Parkway</a:t>
            </a:r>
          </a:p>
          <a:p>
            <a:pPr algn="l"/>
            <a:r>
              <a:rPr sz="1400" b="0">
                <a:solidFill>
                  <a:srgbClr val="2B2B2B"/>
                </a:solidFill>
                <a:latin typeface="Helvetica"/>
              </a:rPr>
              <a:t>Toronto, ON  M9W 0A1, Canada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246120"/>
            <a:ext cx="493776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2B2B2B"/>
                </a:solidFill>
                <a:latin typeface="Helvetica"/>
              </a:rPr>
              <a:t>4,474 orders  ·  69.7% of FY2025 revenue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63640" y="1828800"/>
            <a:ext cx="5394960" cy="18288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3640" y="1828800"/>
            <a:ext cx="5394960" cy="73152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2057400"/>
            <a:ext cx="493776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600" b="1">
                <a:solidFill>
                  <a:srgbClr val="0B3C5D"/>
                </a:solidFill>
                <a:latin typeface="Helvetica"/>
              </a:rPr>
              <a:t>Gulf office — Dubai, UAE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468880"/>
            <a:ext cx="493776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0">
                <a:solidFill>
                  <a:srgbClr val="2B2B2B"/>
                </a:solidFill>
                <a:latin typeface="Helvetica"/>
              </a:rPr>
              <a:t>Office 1408, Harbour Tower</a:t>
            </a:r>
          </a:p>
          <a:p>
            <a:pPr algn="l"/>
            <a:r>
              <a:rPr sz="1400" b="0">
                <a:solidFill>
                  <a:srgbClr val="2B2B2B"/>
                </a:solidFill>
                <a:latin typeface="Helvetica"/>
              </a:rPr>
              <a:t>Dubai, United Arab Emirates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3246120"/>
            <a:ext cx="493776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2B2B2B"/>
                </a:solidFill>
                <a:latin typeface="Helvetica"/>
              </a:rPr>
              <a:t>1,069 orders in AE  ·  17.0% of FY2025 revenue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977639"/>
            <a:ext cx="11155680" cy="2194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Two offices support a customer base spanning six countries: Canada, the UAE, Saudi Arabia, the US, Qatar and Oman.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6,358 orders fulfilled in FY2025, up 4.7% on 6,071 orders in FY2024.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Gulf operations cover AE, SA, QA and OM: 1,706 orders and 26.7% of FY2025 revenue.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Canada and the US together account for 73.3% of revenue across 4,652 orders.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325880" cy="1325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20240" y="384048"/>
            <a:ext cx="969264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F2F4F5"/>
                </a:solidFill>
                <a:latin typeface="Helvetica"/>
              </a:rPr>
              <a:t>FY2026 outlook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024128"/>
            <a:ext cx="9692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>
                <a:solidFill>
                  <a:srgbClr val="F2F4F5"/>
                </a:solidFill>
                <a:latin typeface="Helvetica"/>
              </a:rPr>
              <a:t>Building on FY2025 growth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74519"/>
            <a:ext cx="5852160" cy="4206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Grow revenue from the FY2025 base of $69.1M, which grew 7.9% year over year.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Protect gross margin around the FY2025 level of 30.0%, following a 0.4 point decline from 30.4% in FY2024.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Continue order growth from 6,358 orders in FY2025 (+4.7% year over year).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B2B2B"/>
                </a:solidFill>
                <a:latin typeface="Helvetica"/>
              </a:rPr>
              <a:t>•  Broaden the customer base beyond the top 20, which account for 13.65% of revenue.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675120" y="1874519"/>
            <a:ext cx="4983480" cy="214884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75120" y="1874519"/>
            <a:ext cx="82296" cy="2148840"/>
          </a:xfrm>
          <a:prstGeom prst="rect">
            <a:avLst/>
          </a:prstGeom>
          <a:solidFill>
            <a:srgbClr val="A63D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03720" y="2011680"/>
            <a:ext cx="45720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1">
                <a:solidFill>
                  <a:srgbClr val="A63D40"/>
                </a:solidFill>
                <a:latin typeface="Helvetica"/>
              </a:rPr>
              <a:t>Risks to state plainly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3720" y="2423160"/>
            <a:ext cx="4572000" cy="1554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6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Material Handling concentration: 56.0% of FY2025 revenue from a single category.</a:t>
            </a:r>
          </a:p>
          <a:p>
            <a:pPr>
              <a:spcAft>
                <a:spcPts val="6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Top-20 customer concentration: 13.65% of revenue, with the largest customer at 1.34%.</a:t>
            </a:r>
          </a:p>
          <a:p>
            <a:pPr>
              <a:spcAft>
                <a:spcPts val="6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Gross margin pressure: margin fell 0.4 points year over year.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75120" y="4206240"/>
            <a:ext cx="4983480" cy="173736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675120" y="4206240"/>
            <a:ext cx="82296" cy="1737360"/>
          </a:xfrm>
          <a:prstGeom prst="rect">
            <a:avLst/>
          </a:prstGeom>
          <a:solidFill>
            <a:srgbClr val="1D7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03720" y="4343400"/>
            <a:ext cx="45720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1">
                <a:solidFill>
                  <a:srgbClr val="0B3C5D"/>
                </a:solidFill>
                <a:latin typeface="Helvetica"/>
              </a:rPr>
              <a:t>FY2025 base to build from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3720" y="4754880"/>
            <a:ext cx="4572000" cy="1097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6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Revenue $69.1M  ·  Gross profit $20.7M</a:t>
            </a:r>
          </a:p>
          <a:p>
            <a:pPr>
              <a:spcAft>
                <a:spcPts val="6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Gross margin 30.0%  ·  Orders 6,358</a:t>
            </a:r>
          </a:p>
          <a:p>
            <a:pPr>
              <a:spcAft>
                <a:spcPts val="600"/>
              </a:spcAft>
            </a:pPr>
            <a:r>
              <a:rPr sz="1200">
                <a:solidFill>
                  <a:srgbClr val="2B2B2B"/>
                </a:solidFill>
                <a:latin typeface="Helvetica"/>
              </a:rPr>
              <a:t>•  Canada 69.7%  ·  Gulf 26.7% of revenue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000" b="0">
                <a:solidFill>
                  <a:srgbClr val="2B2B2B"/>
                </a:solidFill>
                <a:latin typeface="Helvetica"/>
              </a:rPr>
              <a:t>Acme Co  |  FY2025 Investor Presentation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2B2B2B"/>
                </a:solidFill>
                <a:latin typeface="Helvetica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cme Co">
  <a:themeElements>
    <a:clrScheme name="Acme Co">
      <a:dk1>
        <a:srgbClr val="2B2B2B"/>
      </a:dk1>
      <a:lt1>
        <a:srgbClr val="F2F4F5"/>
      </a:lt1>
      <a:dk2>
        <a:srgbClr val="0B3C5D"/>
      </a:dk2>
      <a:lt2>
        <a:srgbClr val="F2F4F5"/>
      </a:lt2>
      <a:accent1>
        <a:srgbClr val="1D7874"/>
      </a:accent1>
      <a:accent2>
        <a:srgbClr val="C9A227"/>
      </a:accent2>
      <a:accent3>
        <a:srgbClr val="0B3C5D"/>
      </a:accent3>
      <a:accent4>
        <a:srgbClr val="A63D40"/>
      </a:accent4>
      <a:accent5>
        <a:srgbClr val="2B2B2B"/>
      </a:accent5>
      <a:accent6>
        <a:srgbClr val="F2F4F5"/>
      </a:accent6>
      <a:hlink>
        <a:srgbClr val="1D7874"/>
      </a:hlink>
      <a:folHlink>
        <a:srgbClr val="1D7874"/>
      </a:folHlink>
    </a:clrScheme>
    <a:fontScheme name="Acme C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Acme C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